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Be Vietnam" panose="020B0604020202020204" charset="0"/>
      <p:regular r:id="rId38"/>
    </p:embeddedFont>
    <p:embeddedFont>
      <p:font typeface="Be Vietnam Ultra-Bold" panose="020B0604020202020204" charset="0"/>
      <p:regular r:id="rId39"/>
    </p:embeddedFont>
    <p:embeddedFont>
      <p:font typeface="Noto Serif Display" panose="020B0604020202020204"/>
      <p:regular r:id="rId40"/>
    </p:embeddedFont>
    <p:embeddedFont>
      <p:font typeface="Open Sans Extra Bold" panose="020B0604020202020204" charset="0"/>
      <p:regular r:id="rId41"/>
    </p:embeddedFont>
    <p:embeddedFont>
      <p:font typeface="Quicksand" pitchFamily="2" charset="0"/>
      <p:regular r:id="rId42"/>
      <p:bold r:id="rId43"/>
    </p:embeddedFont>
    <p:embeddedFont>
      <p:font typeface="Quicksand Bold" pitchFamily="2" charset="0"/>
      <p:regular r:id="rId44"/>
      <p:bold r:id="rId45"/>
    </p:embeddedFont>
    <p:embeddedFont>
      <p:font typeface="Quicksand Medium" pitchFamily="2"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F629CE-C3D7-4DBF-9016-672D11434B9B}" v="26" dt="2024-12-07T12:25:35.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26"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ương Vĩnh Thuận" userId="eca4cb84-5a8e-4c14-80ff-4f9aea15d300" providerId="ADAL" clId="{C7F629CE-C3D7-4DBF-9016-672D11434B9B}"/>
    <pc:docChg chg="undo custSel modSld">
      <pc:chgData name="Trương Vĩnh Thuận" userId="eca4cb84-5a8e-4c14-80ff-4f9aea15d300" providerId="ADAL" clId="{C7F629CE-C3D7-4DBF-9016-672D11434B9B}" dt="2024-12-07T12:25:44.653" v="93" actId="14100"/>
      <pc:docMkLst>
        <pc:docMk/>
      </pc:docMkLst>
      <pc:sldChg chg="delSp mod">
        <pc:chgData name="Trương Vĩnh Thuận" userId="eca4cb84-5a8e-4c14-80ff-4f9aea15d300" providerId="ADAL" clId="{C7F629CE-C3D7-4DBF-9016-672D11434B9B}" dt="2024-12-07T12:09:17.360" v="27" actId="478"/>
        <pc:sldMkLst>
          <pc:docMk/>
          <pc:sldMk cId="0" sldId="256"/>
        </pc:sldMkLst>
        <pc:spChg chg="del">
          <ac:chgData name="Trương Vĩnh Thuận" userId="eca4cb84-5a8e-4c14-80ff-4f9aea15d300" providerId="ADAL" clId="{C7F629CE-C3D7-4DBF-9016-672D11434B9B}" dt="2024-12-07T12:09:17.360" v="27" actId="478"/>
          <ac:spMkLst>
            <pc:docMk/>
            <pc:sldMk cId="0" sldId="256"/>
            <ac:spMk id="12" creationId="{00000000-0000-0000-0000-000000000000}"/>
          </ac:spMkLst>
        </pc:spChg>
      </pc:sldChg>
      <pc:sldChg chg="modSp mod modNotes">
        <pc:chgData name="Trương Vĩnh Thuận" userId="eca4cb84-5a8e-4c14-80ff-4f9aea15d300" providerId="ADAL" clId="{C7F629CE-C3D7-4DBF-9016-672D11434B9B}" dt="2024-12-07T12:18:15.406" v="38" actId="14100"/>
        <pc:sldMkLst>
          <pc:docMk/>
          <pc:sldMk cId="0" sldId="260"/>
        </pc:sldMkLst>
        <pc:spChg chg="mod">
          <ac:chgData name="Trương Vĩnh Thuận" userId="eca4cb84-5a8e-4c14-80ff-4f9aea15d300" providerId="ADAL" clId="{C7F629CE-C3D7-4DBF-9016-672D11434B9B}" dt="2024-12-07T12:18:15.406" v="38" actId="14100"/>
          <ac:spMkLst>
            <pc:docMk/>
            <pc:sldMk cId="0" sldId="260"/>
            <ac:spMk id="2" creationId="{00000000-0000-0000-0000-000000000000}"/>
          </ac:spMkLst>
        </pc:spChg>
      </pc:sldChg>
      <pc:sldChg chg="modSp mod modNotes">
        <pc:chgData name="Trương Vĩnh Thuận" userId="eca4cb84-5a8e-4c14-80ff-4f9aea15d300" providerId="ADAL" clId="{C7F629CE-C3D7-4DBF-9016-672D11434B9B}" dt="2024-12-07T12:19:37.346" v="43" actId="1076"/>
        <pc:sldMkLst>
          <pc:docMk/>
          <pc:sldMk cId="0" sldId="261"/>
        </pc:sldMkLst>
        <pc:spChg chg="mod">
          <ac:chgData name="Trương Vĩnh Thuận" userId="eca4cb84-5a8e-4c14-80ff-4f9aea15d300" providerId="ADAL" clId="{C7F629CE-C3D7-4DBF-9016-672D11434B9B}" dt="2024-12-07T12:18:35.068" v="40" actId="14100"/>
          <ac:spMkLst>
            <pc:docMk/>
            <pc:sldMk cId="0" sldId="261"/>
            <ac:spMk id="2" creationId="{00000000-0000-0000-0000-000000000000}"/>
          </ac:spMkLst>
        </pc:spChg>
        <pc:spChg chg="mod">
          <ac:chgData name="Trương Vĩnh Thuận" userId="eca4cb84-5a8e-4c14-80ff-4f9aea15d300" providerId="ADAL" clId="{C7F629CE-C3D7-4DBF-9016-672D11434B9B}" dt="2024-12-07T12:19:37.346" v="43" actId="1076"/>
          <ac:spMkLst>
            <pc:docMk/>
            <pc:sldMk cId="0" sldId="261"/>
            <ac:spMk id="4" creationId="{00000000-0000-0000-0000-000000000000}"/>
          </ac:spMkLst>
        </pc:spChg>
        <pc:spChg chg="mod">
          <ac:chgData name="Trương Vĩnh Thuận" userId="eca4cb84-5a8e-4c14-80ff-4f9aea15d300" providerId="ADAL" clId="{C7F629CE-C3D7-4DBF-9016-672D11434B9B}" dt="2024-12-07T12:19:23.178" v="42" actId="255"/>
          <ac:spMkLst>
            <pc:docMk/>
            <pc:sldMk cId="0" sldId="261"/>
            <ac:spMk id="5" creationId="{00000000-0000-0000-0000-000000000000}"/>
          </ac:spMkLst>
        </pc:spChg>
      </pc:sldChg>
      <pc:sldChg chg="modSp mod modNotes">
        <pc:chgData name="Trương Vĩnh Thuận" userId="eca4cb84-5a8e-4c14-80ff-4f9aea15d300" providerId="ADAL" clId="{C7F629CE-C3D7-4DBF-9016-672D11434B9B}" dt="2024-12-07T12:20:03.389" v="46" actId="255"/>
        <pc:sldMkLst>
          <pc:docMk/>
          <pc:sldMk cId="0" sldId="263"/>
        </pc:sldMkLst>
        <pc:spChg chg="mod">
          <ac:chgData name="Trương Vĩnh Thuận" userId="eca4cb84-5a8e-4c14-80ff-4f9aea15d300" providerId="ADAL" clId="{C7F629CE-C3D7-4DBF-9016-672D11434B9B}" dt="2024-12-07T12:19:56.636" v="45" actId="14100"/>
          <ac:spMkLst>
            <pc:docMk/>
            <pc:sldMk cId="0" sldId="263"/>
            <ac:spMk id="2" creationId="{00000000-0000-0000-0000-000000000000}"/>
          </ac:spMkLst>
        </pc:spChg>
        <pc:spChg chg="mod">
          <ac:chgData name="Trương Vĩnh Thuận" userId="eca4cb84-5a8e-4c14-80ff-4f9aea15d300" providerId="ADAL" clId="{C7F629CE-C3D7-4DBF-9016-672D11434B9B}" dt="2024-12-07T12:20:03.389" v="46" actId="255"/>
          <ac:spMkLst>
            <pc:docMk/>
            <pc:sldMk cId="0" sldId="263"/>
            <ac:spMk id="4" creationId="{00000000-0000-0000-0000-000000000000}"/>
          </ac:spMkLst>
        </pc:spChg>
      </pc:sldChg>
      <pc:sldChg chg="modSp mod">
        <pc:chgData name="Trương Vĩnh Thuận" userId="eca4cb84-5a8e-4c14-80ff-4f9aea15d300" providerId="ADAL" clId="{C7F629CE-C3D7-4DBF-9016-672D11434B9B}" dt="2024-12-07T12:20:29.925" v="49" actId="14100"/>
        <pc:sldMkLst>
          <pc:docMk/>
          <pc:sldMk cId="0" sldId="264"/>
        </pc:sldMkLst>
        <pc:spChg chg="mod">
          <ac:chgData name="Trương Vĩnh Thuận" userId="eca4cb84-5a8e-4c14-80ff-4f9aea15d300" providerId="ADAL" clId="{C7F629CE-C3D7-4DBF-9016-672D11434B9B}" dt="2024-12-07T12:20:29.925" v="49" actId="14100"/>
          <ac:spMkLst>
            <pc:docMk/>
            <pc:sldMk cId="0" sldId="264"/>
            <ac:spMk id="2" creationId="{00000000-0000-0000-0000-000000000000}"/>
          </ac:spMkLst>
        </pc:spChg>
        <pc:spChg chg="mod">
          <ac:chgData name="Trương Vĩnh Thuận" userId="eca4cb84-5a8e-4c14-80ff-4f9aea15d300" providerId="ADAL" clId="{C7F629CE-C3D7-4DBF-9016-672D11434B9B}" dt="2024-12-07T12:20:17.787" v="47" actId="255"/>
          <ac:spMkLst>
            <pc:docMk/>
            <pc:sldMk cId="0" sldId="264"/>
            <ac:spMk id="4" creationId="{00000000-0000-0000-0000-000000000000}"/>
          </ac:spMkLst>
        </pc:spChg>
      </pc:sldChg>
      <pc:sldChg chg="modSp mod">
        <pc:chgData name="Trương Vĩnh Thuận" userId="eca4cb84-5a8e-4c14-80ff-4f9aea15d300" providerId="ADAL" clId="{C7F629CE-C3D7-4DBF-9016-672D11434B9B}" dt="2024-12-07T12:07:22.307" v="19" actId="3064"/>
        <pc:sldMkLst>
          <pc:docMk/>
          <pc:sldMk cId="0" sldId="266"/>
        </pc:sldMkLst>
        <pc:spChg chg="mod">
          <ac:chgData name="Trương Vĩnh Thuận" userId="eca4cb84-5a8e-4c14-80ff-4f9aea15d300" providerId="ADAL" clId="{C7F629CE-C3D7-4DBF-9016-672D11434B9B}" dt="2024-12-07T12:07:22.307" v="19" actId="3064"/>
          <ac:spMkLst>
            <pc:docMk/>
            <pc:sldMk cId="0" sldId="266"/>
            <ac:spMk id="2" creationId="{00000000-0000-0000-0000-000000000000}"/>
          </ac:spMkLst>
        </pc:spChg>
        <pc:spChg chg="mod">
          <ac:chgData name="Trương Vĩnh Thuận" userId="eca4cb84-5a8e-4c14-80ff-4f9aea15d300" providerId="ADAL" clId="{C7F629CE-C3D7-4DBF-9016-672D11434B9B}" dt="2024-12-07T12:02:17.210" v="2" actId="1035"/>
          <ac:spMkLst>
            <pc:docMk/>
            <pc:sldMk cId="0" sldId="266"/>
            <ac:spMk id="4" creationId="{00000000-0000-0000-0000-000000000000}"/>
          </ac:spMkLst>
        </pc:spChg>
      </pc:sldChg>
      <pc:sldChg chg="modSp mod">
        <pc:chgData name="Trương Vĩnh Thuận" userId="eca4cb84-5a8e-4c14-80ff-4f9aea15d300" providerId="ADAL" clId="{C7F629CE-C3D7-4DBF-9016-672D11434B9B}" dt="2024-12-07T12:20:54.664" v="52" actId="14100"/>
        <pc:sldMkLst>
          <pc:docMk/>
          <pc:sldMk cId="0" sldId="267"/>
        </pc:sldMkLst>
        <pc:spChg chg="mod">
          <ac:chgData name="Trương Vĩnh Thuận" userId="eca4cb84-5a8e-4c14-80ff-4f9aea15d300" providerId="ADAL" clId="{C7F629CE-C3D7-4DBF-9016-672D11434B9B}" dt="2024-12-07T12:20:54.664" v="52" actId="14100"/>
          <ac:spMkLst>
            <pc:docMk/>
            <pc:sldMk cId="0" sldId="267"/>
            <ac:spMk id="2" creationId="{00000000-0000-0000-0000-000000000000}"/>
          </ac:spMkLst>
        </pc:spChg>
        <pc:spChg chg="mod">
          <ac:chgData name="Trương Vĩnh Thuận" userId="eca4cb84-5a8e-4c14-80ff-4f9aea15d300" providerId="ADAL" clId="{C7F629CE-C3D7-4DBF-9016-672D11434B9B}" dt="2024-12-07T12:07:45.135" v="20" actId="3064"/>
          <ac:spMkLst>
            <pc:docMk/>
            <pc:sldMk cId="0" sldId="267"/>
            <ac:spMk id="3" creationId="{00000000-0000-0000-0000-000000000000}"/>
          </ac:spMkLst>
        </pc:spChg>
        <pc:spChg chg="mod">
          <ac:chgData name="Trương Vĩnh Thuận" userId="eca4cb84-5a8e-4c14-80ff-4f9aea15d300" providerId="ADAL" clId="{C7F629CE-C3D7-4DBF-9016-672D11434B9B}" dt="2024-12-07T12:07:48.715" v="21" actId="3064"/>
          <ac:spMkLst>
            <pc:docMk/>
            <pc:sldMk cId="0" sldId="267"/>
            <ac:spMk id="4" creationId="{00000000-0000-0000-0000-000000000000}"/>
          </ac:spMkLst>
        </pc:spChg>
      </pc:sldChg>
      <pc:sldChg chg="modSp mod">
        <pc:chgData name="Trương Vĩnh Thuận" userId="eca4cb84-5a8e-4c14-80ff-4f9aea15d300" providerId="ADAL" clId="{C7F629CE-C3D7-4DBF-9016-672D11434B9B}" dt="2024-12-07T12:21:11.765" v="54" actId="14100"/>
        <pc:sldMkLst>
          <pc:docMk/>
          <pc:sldMk cId="0" sldId="268"/>
        </pc:sldMkLst>
        <pc:spChg chg="mod">
          <ac:chgData name="Trương Vĩnh Thuận" userId="eca4cb84-5a8e-4c14-80ff-4f9aea15d300" providerId="ADAL" clId="{C7F629CE-C3D7-4DBF-9016-672D11434B9B}" dt="2024-12-07T12:21:11.765" v="54" actId="14100"/>
          <ac:spMkLst>
            <pc:docMk/>
            <pc:sldMk cId="0" sldId="268"/>
            <ac:spMk id="2" creationId="{00000000-0000-0000-0000-000000000000}"/>
          </ac:spMkLst>
        </pc:spChg>
        <pc:spChg chg="mod">
          <ac:chgData name="Trương Vĩnh Thuận" userId="eca4cb84-5a8e-4c14-80ff-4f9aea15d300" providerId="ADAL" clId="{C7F629CE-C3D7-4DBF-9016-672D11434B9B}" dt="2024-12-07T12:08:07.085" v="22" actId="3064"/>
          <ac:spMkLst>
            <pc:docMk/>
            <pc:sldMk cId="0" sldId="268"/>
            <ac:spMk id="3" creationId="{00000000-0000-0000-0000-000000000000}"/>
          </ac:spMkLst>
        </pc:spChg>
      </pc:sldChg>
      <pc:sldChg chg="modSp mod">
        <pc:chgData name="Trương Vĩnh Thuận" userId="eca4cb84-5a8e-4c14-80ff-4f9aea15d300" providerId="ADAL" clId="{C7F629CE-C3D7-4DBF-9016-672D11434B9B}" dt="2024-12-07T12:08:51.228" v="25" actId="3064"/>
        <pc:sldMkLst>
          <pc:docMk/>
          <pc:sldMk cId="0" sldId="269"/>
        </pc:sldMkLst>
        <pc:spChg chg="mod">
          <ac:chgData name="Trương Vĩnh Thuận" userId="eca4cb84-5a8e-4c14-80ff-4f9aea15d300" providerId="ADAL" clId="{C7F629CE-C3D7-4DBF-9016-672D11434B9B}" dt="2024-12-07T12:08:51.228" v="25" actId="3064"/>
          <ac:spMkLst>
            <pc:docMk/>
            <pc:sldMk cId="0" sldId="269"/>
            <ac:spMk id="15" creationId="{00000000-0000-0000-0000-000000000000}"/>
          </ac:spMkLst>
        </pc:spChg>
        <pc:spChg chg="mod">
          <ac:chgData name="Trương Vĩnh Thuận" userId="eca4cb84-5a8e-4c14-80ff-4f9aea15d300" providerId="ADAL" clId="{C7F629CE-C3D7-4DBF-9016-672D11434B9B}" dt="2024-12-07T12:08:21.576" v="23" actId="3064"/>
          <ac:spMkLst>
            <pc:docMk/>
            <pc:sldMk cId="0" sldId="269"/>
            <ac:spMk id="16" creationId="{00000000-0000-0000-0000-000000000000}"/>
          </ac:spMkLst>
        </pc:spChg>
      </pc:sldChg>
      <pc:sldChg chg="modSp mod">
        <pc:chgData name="Trương Vĩnh Thuận" userId="eca4cb84-5a8e-4c14-80ff-4f9aea15d300" providerId="ADAL" clId="{C7F629CE-C3D7-4DBF-9016-672D11434B9B}" dt="2024-12-07T12:09:02.291" v="26" actId="3064"/>
        <pc:sldMkLst>
          <pc:docMk/>
          <pc:sldMk cId="0" sldId="270"/>
        </pc:sldMkLst>
        <pc:spChg chg="mod">
          <ac:chgData name="Trương Vĩnh Thuận" userId="eca4cb84-5a8e-4c14-80ff-4f9aea15d300" providerId="ADAL" clId="{C7F629CE-C3D7-4DBF-9016-672D11434B9B}" dt="2024-12-07T12:09:02.291" v="26" actId="3064"/>
          <ac:spMkLst>
            <pc:docMk/>
            <pc:sldMk cId="0" sldId="270"/>
            <ac:spMk id="11" creationId="{00000000-0000-0000-0000-000000000000}"/>
          </ac:spMkLst>
        </pc:spChg>
        <pc:spChg chg="mod">
          <ac:chgData name="Trương Vĩnh Thuận" userId="eca4cb84-5a8e-4c14-80ff-4f9aea15d300" providerId="ADAL" clId="{C7F629CE-C3D7-4DBF-9016-672D11434B9B}" dt="2024-12-07T12:08:30.571" v="24" actId="3064"/>
          <ac:spMkLst>
            <pc:docMk/>
            <pc:sldMk cId="0" sldId="270"/>
            <ac:spMk id="12" creationId="{00000000-0000-0000-0000-000000000000}"/>
          </ac:spMkLst>
        </pc:spChg>
      </pc:sldChg>
      <pc:sldChg chg="modSp mod modNotes">
        <pc:chgData name="Trương Vĩnh Thuận" userId="eca4cb84-5a8e-4c14-80ff-4f9aea15d300" providerId="ADAL" clId="{C7F629CE-C3D7-4DBF-9016-672D11434B9B}" dt="2024-12-07T12:21:33.214" v="56" actId="14100"/>
        <pc:sldMkLst>
          <pc:docMk/>
          <pc:sldMk cId="0" sldId="272"/>
        </pc:sldMkLst>
        <pc:spChg chg="mod">
          <ac:chgData name="Trương Vĩnh Thuận" userId="eca4cb84-5a8e-4c14-80ff-4f9aea15d300" providerId="ADAL" clId="{C7F629CE-C3D7-4DBF-9016-672D11434B9B}" dt="2024-12-07T12:21:33.214" v="56" actId="14100"/>
          <ac:spMkLst>
            <pc:docMk/>
            <pc:sldMk cId="0" sldId="272"/>
            <ac:spMk id="2" creationId="{00000000-0000-0000-0000-000000000000}"/>
          </ac:spMkLst>
        </pc:spChg>
      </pc:sldChg>
      <pc:sldChg chg="modSp mod">
        <pc:chgData name="Trương Vĩnh Thuận" userId="eca4cb84-5a8e-4c14-80ff-4f9aea15d300" providerId="ADAL" clId="{C7F629CE-C3D7-4DBF-9016-672D11434B9B}" dt="2024-12-07T12:22:03.394" v="60" actId="14100"/>
        <pc:sldMkLst>
          <pc:docMk/>
          <pc:sldMk cId="0" sldId="279"/>
        </pc:sldMkLst>
        <pc:spChg chg="mod">
          <ac:chgData name="Trương Vĩnh Thuận" userId="eca4cb84-5a8e-4c14-80ff-4f9aea15d300" providerId="ADAL" clId="{C7F629CE-C3D7-4DBF-9016-672D11434B9B}" dt="2024-12-07T12:21:55.546" v="58" actId="14100"/>
          <ac:spMkLst>
            <pc:docMk/>
            <pc:sldMk cId="0" sldId="279"/>
            <ac:spMk id="2" creationId="{00000000-0000-0000-0000-000000000000}"/>
          </ac:spMkLst>
        </pc:spChg>
        <pc:spChg chg="mod">
          <ac:chgData name="Trương Vĩnh Thuận" userId="eca4cb84-5a8e-4c14-80ff-4f9aea15d300" providerId="ADAL" clId="{C7F629CE-C3D7-4DBF-9016-672D11434B9B}" dt="2024-12-07T12:22:03.394" v="60" actId="14100"/>
          <ac:spMkLst>
            <pc:docMk/>
            <pc:sldMk cId="0" sldId="279"/>
            <ac:spMk id="3" creationId="{00000000-0000-0000-0000-000000000000}"/>
          </ac:spMkLst>
        </pc:spChg>
      </pc:sldChg>
      <pc:sldChg chg="modSp mod">
        <pc:chgData name="Trương Vĩnh Thuận" userId="eca4cb84-5a8e-4c14-80ff-4f9aea15d300" providerId="ADAL" clId="{C7F629CE-C3D7-4DBF-9016-672D11434B9B}" dt="2024-12-07T12:22:31.794" v="64" actId="14100"/>
        <pc:sldMkLst>
          <pc:docMk/>
          <pc:sldMk cId="0" sldId="280"/>
        </pc:sldMkLst>
        <pc:spChg chg="mod">
          <ac:chgData name="Trương Vĩnh Thuận" userId="eca4cb84-5a8e-4c14-80ff-4f9aea15d300" providerId="ADAL" clId="{C7F629CE-C3D7-4DBF-9016-672D11434B9B}" dt="2024-12-07T12:22:31.794" v="64" actId="14100"/>
          <ac:spMkLst>
            <pc:docMk/>
            <pc:sldMk cId="0" sldId="280"/>
            <ac:spMk id="5" creationId="{00000000-0000-0000-0000-000000000000}"/>
          </ac:spMkLst>
        </pc:spChg>
      </pc:sldChg>
      <pc:sldChg chg="modSp mod">
        <pc:chgData name="Trương Vĩnh Thuận" userId="eca4cb84-5a8e-4c14-80ff-4f9aea15d300" providerId="ADAL" clId="{C7F629CE-C3D7-4DBF-9016-672D11434B9B}" dt="2024-12-07T12:23:06.242" v="68" actId="14100"/>
        <pc:sldMkLst>
          <pc:docMk/>
          <pc:sldMk cId="0" sldId="281"/>
        </pc:sldMkLst>
        <pc:spChg chg="mod">
          <ac:chgData name="Trương Vĩnh Thuận" userId="eca4cb84-5a8e-4c14-80ff-4f9aea15d300" providerId="ADAL" clId="{C7F629CE-C3D7-4DBF-9016-672D11434B9B}" dt="2024-12-07T12:22:59.345" v="66" actId="14100"/>
          <ac:spMkLst>
            <pc:docMk/>
            <pc:sldMk cId="0" sldId="281"/>
            <ac:spMk id="2" creationId="{00000000-0000-0000-0000-000000000000}"/>
          </ac:spMkLst>
        </pc:spChg>
        <pc:spChg chg="mod">
          <ac:chgData name="Trương Vĩnh Thuận" userId="eca4cb84-5a8e-4c14-80ff-4f9aea15d300" providerId="ADAL" clId="{C7F629CE-C3D7-4DBF-9016-672D11434B9B}" dt="2024-12-07T12:23:06.242" v="68" actId="14100"/>
          <ac:spMkLst>
            <pc:docMk/>
            <pc:sldMk cId="0" sldId="281"/>
            <ac:spMk id="3" creationId="{00000000-0000-0000-0000-000000000000}"/>
          </ac:spMkLst>
        </pc:spChg>
        <pc:spChg chg="mod">
          <ac:chgData name="Trương Vĩnh Thuận" userId="eca4cb84-5a8e-4c14-80ff-4f9aea15d300" providerId="ADAL" clId="{C7F629CE-C3D7-4DBF-9016-672D11434B9B}" dt="2024-12-07T12:10:16.259" v="28" actId="3064"/>
          <ac:spMkLst>
            <pc:docMk/>
            <pc:sldMk cId="0" sldId="281"/>
            <ac:spMk id="6" creationId="{00000000-0000-0000-0000-000000000000}"/>
          </ac:spMkLst>
        </pc:spChg>
      </pc:sldChg>
      <pc:sldChg chg="modSp mod">
        <pc:chgData name="Trương Vĩnh Thuận" userId="eca4cb84-5a8e-4c14-80ff-4f9aea15d300" providerId="ADAL" clId="{C7F629CE-C3D7-4DBF-9016-672D11434B9B}" dt="2024-12-07T12:23:21.974" v="70" actId="14100"/>
        <pc:sldMkLst>
          <pc:docMk/>
          <pc:sldMk cId="0" sldId="282"/>
        </pc:sldMkLst>
        <pc:spChg chg="mod">
          <ac:chgData name="Trương Vĩnh Thuận" userId="eca4cb84-5a8e-4c14-80ff-4f9aea15d300" providerId="ADAL" clId="{C7F629CE-C3D7-4DBF-9016-672D11434B9B}" dt="2024-12-07T12:23:21.974" v="70" actId="14100"/>
          <ac:spMkLst>
            <pc:docMk/>
            <pc:sldMk cId="0" sldId="282"/>
            <ac:spMk id="2" creationId="{00000000-0000-0000-0000-000000000000}"/>
          </ac:spMkLst>
        </pc:spChg>
        <pc:spChg chg="mod">
          <ac:chgData name="Trương Vĩnh Thuận" userId="eca4cb84-5a8e-4c14-80ff-4f9aea15d300" providerId="ADAL" clId="{C7F629CE-C3D7-4DBF-9016-672D11434B9B}" dt="2024-12-07T12:10:26.901" v="29" actId="3064"/>
          <ac:spMkLst>
            <pc:docMk/>
            <pc:sldMk cId="0" sldId="282"/>
            <ac:spMk id="3" creationId="{00000000-0000-0000-0000-000000000000}"/>
          </ac:spMkLst>
        </pc:spChg>
      </pc:sldChg>
      <pc:sldChg chg="modSp mod">
        <pc:chgData name="Trương Vĩnh Thuận" userId="eca4cb84-5a8e-4c14-80ff-4f9aea15d300" providerId="ADAL" clId="{C7F629CE-C3D7-4DBF-9016-672D11434B9B}" dt="2024-12-07T12:23:34.934" v="72" actId="14100"/>
        <pc:sldMkLst>
          <pc:docMk/>
          <pc:sldMk cId="0" sldId="283"/>
        </pc:sldMkLst>
        <pc:spChg chg="mod">
          <ac:chgData name="Trương Vĩnh Thuận" userId="eca4cb84-5a8e-4c14-80ff-4f9aea15d300" providerId="ADAL" clId="{C7F629CE-C3D7-4DBF-9016-672D11434B9B}" dt="2024-12-07T12:23:34.934" v="72" actId="14100"/>
          <ac:spMkLst>
            <pc:docMk/>
            <pc:sldMk cId="0" sldId="283"/>
            <ac:spMk id="2" creationId="{00000000-0000-0000-0000-000000000000}"/>
          </ac:spMkLst>
        </pc:spChg>
        <pc:spChg chg="mod">
          <ac:chgData name="Trương Vĩnh Thuận" userId="eca4cb84-5a8e-4c14-80ff-4f9aea15d300" providerId="ADAL" clId="{C7F629CE-C3D7-4DBF-9016-672D11434B9B}" dt="2024-12-07T12:10:46.839" v="30" actId="3064"/>
          <ac:spMkLst>
            <pc:docMk/>
            <pc:sldMk cId="0" sldId="283"/>
            <ac:spMk id="3" creationId="{00000000-0000-0000-0000-000000000000}"/>
          </ac:spMkLst>
        </pc:spChg>
      </pc:sldChg>
      <pc:sldChg chg="modSp mod">
        <pc:chgData name="Trương Vĩnh Thuận" userId="eca4cb84-5a8e-4c14-80ff-4f9aea15d300" providerId="ADAL" clId="{C7F629CE-C3D7-4DBF-9016-672D11434B9B}" dt="2024-12-07T12:23:53.804" v="76" actId="14100"/>
        <pc:sldMkLst>
          <pc:docMk/>
          <pc:sldMk cId="0" sldId="284"/>
        </pc:sldMkLst>
        <pc:spChg chg="mod">
          <ac:chgData name="Trương Vĩnh Thuận" userId="eca4cb84-5a8e-4c14-80ff-4f9aea15d300" providerId="ADAL" clId="{C7F629CE-C3D7-4DBF-9016-672D11434B9B}" dt="2024-12-07T12:23:46.724" v="74" actId="14100"/>
          <ac:spMkLst>
            <pc:docMk/>
            <pc:sldMk cId="0" sldId="284"/>
            <ac:spMk id="2" creationId="{00000000-0000-0000-0000-000000000000}"/>
          </ac:spMkLst>
        </pc:spChg>
        <pc:spChg chg="mod">
          <ac:chgData name="Trương Vĩnh Thuận" userId="eca4cb84-5a8e-4c14-80ff-4f9aea15d300" providerId="ADAL" clId="{C7F629CE-C3D7-4DBF-9016-672D11434B9B}" dt="2024-12-07T12:23:53.804" v="76" actId="14100"/>
          <ac:spMkLst>
            <pc:docMk/>
            <pc:sldMk cId="0" sldId="284"/>
            <ac:spMk id="3" creationId="{00000000-0000-0000-0000-000000000000}"/>
          </ac:spMkLst>
        </pc:spChg>
        <pc:spChg chg="mod">
          <ac:chgData name="Trương Vĩnh Thuận" userId="eca4cb84-5a8e-4c14-80ff-4f9aea15d300" providerId="ADAL" clId="{C7F629CE-C3D7-4DBF-9016-672D11434B9B}" dt="2024-12-07T12:11:02.341" v="31" actId="3064"/>
          <ac:spMkLst>
            <pc:docMk/>
            <pc:sldMk cId="0" sldId="284"/>
            <ac:spMk id="4" creationId="{00000000-0000-0000-0000-000000000000}"/>
          </ac:spMkLst>
        </pc:spChg>
      </pc:sldChg>
      <pc:sldChg chg="modSp mod">
        <pc:chgData name="Trương Vĩnh Thuận" userId="eca4cb84-5a8e-4c14-80ff-4f9aea15d300" providerId="ADAL" clId="{C7F629CE-C3D7-4DBF-9016-672D11434B9B}" dt="2024-12-07T12:24:28.294" v="82" actId="14100"/>
        <pc:sldMkLst>
          <pc:docMk/>
          <pc:sldMk cId="0" sldId="285"/>
        </pc:sldMkLst>
        <pc:spChg chg="mod">
          <ac:chgData name="Trương Vĩnh Thuận" userId="eca4cb84-5a8e-4c14-80ff-4f9aea15d300" providerId="ADAL" clId="{C7F629CE-C3D7-4DBF-9016-672D11434B9B}" dt="2024-12-07T12:24:12.566" v="78" actId="14100"/>
          <ac:spMkLst>
            <pc:docMk/>
            <pc:sldMk cId="0" sldId="285"/>
            <ac:spMk id="2" creationId="{00000000-0000-0000-0000-000000000000}"/>
          </ac:spMkLst>
        </pc:spChg>
        <pc:spChg chg="mod">
          <ac:chgData name="Trương Vĩnh Thuận" userId="eca4cb84-5a8e-4c14-80ff-4f9aea15d300" providerId="ADAL" clId="{C7F629CE-C3D7-4DBF-9016-672D11434B9B}" dt="2024-12-07T12:24:21.904" v="80" actId="14100"/>
          <ac:spMkLst>
            <pc:docMk/>
            <pc:sldMk cId="0" sldId="285"/>
            <ac:spMk id="3" creationId="{00000000-0000-0000-0000-000000000000}"/>
          </ac:spMkLst>
        </pc:spChg>
        <pc:spChg chg="mod">
          <ac:chgData name="Trương Vĩnh Thuận" userId="eca4cb84-5a8e-4c14-80ff-4f9aea15d300" providerId="ADAL" clId="{C7F629CE-C3D7-4DBF-9016-672D11434B9B}" dt="2024-12-07T12:11:11.980" v="32" actId="3064"/>
          <ac:spMkLst>
            <pc:docMk/>
            <pc:sldMk cId="0" sldId="285"/>
            <ac:spMk id="4" creationId="{00000000-0000-0000-0000-000000000000}"/>
          </ac:spMkLst>
        </pc:spChg>
        <pc:spChg chg="mod">
          <ac:chgData name="Trương Vĩnh Thuận" userId="eca4cb84-5a8e-4c14-80ff-4f9aea15d300" providerId="ADAL" clId="{C7F629CE-C3D7-4DBF-9016-672D11434B9B}" dt="2024-12-07T12:24:28.294" v="82" actId="14100"/>
          <ac:spMkLst>
            <pc:docMk/>
            <pc:sldMk cId="0" sldId="285"/>
            <ac:spMk id="7" creationId="{00000000-0000-0000-0000-000000000000}"/>
          </ac:spMkLst>
        </pc:spChg>
      </pc:sldChg>
      <pc:sldChg chg="modSp mod">
        <pc:chgData name="Trương Vĩnh Thuận" userId="eca4cb84-5a8e-4c14-80ff-4f9aea15d300" providerId="ADAL" clId="{C7F629CE-C3D7-4DBF-9016-672D11434B9B}" dt="2024-12-07T12:24:48.784" v="85" actId="14100"/>
        <pc:sldMkLst>
          <pc:docMk/>
          <pc:sldMk cId="0" sldId="286"/>
        </pc:sldMkLst>
        <pc:spChg chg="mod">
          <ac:chgData name="Trương Vĩnh Thuận" userId="eca4cb84-5a8e-4c14-80ff-4f9aea15d300" providerId="ADAL" clId="{C7F629CE-C3D7-4DBF-9016-672D11434B9B}" dt="2024-12-07T12:24:48.784" v="85" actId="14100"/>
          <ac:spMkLst>
            <pc:docMk/>
            <pc:sldMk cId="0" sldId="286"/>
            <ac:spMk id="2" creationId="{00000000-0000-0000-0000-000000000000}"/>
          </ac:spMkLst>
        </pc:spChg>
        <pc:spChg chg="mod">
          <ac:chgData name="Trương Vĩnh Thuận" userId="eca4cb84-5a8e-4c14-80ff-4f9aea15d300" providerId="ADAL" clId="{C7F629CE-C3D7-4DBF-9016-672D11434B9B}" dt="2024-12-07T12:24:39.386" v="83" actId="11530"/>
          <ac:spMkLst>
            <pc:docMk/>
            <pc:sldMk cId="0" sldId="286"/>
            <ac:spMk id="3" creationId="{00000000-0000-0000-0000-000000000000}"/>
          </ac:spMkLst>
        </pc:spChg>
        <pc:spChg chg="mod">
          <ac:chgData name="Trương Vĩnh Thuận" userId="eca4cb84-5a8e-4c14-80ff-4f9aea15d300" providerId="ADAL" clId="{C7F629CE-C3D7-4DBF-9016-672D11434B9B}" dt="2024-12-07T12:11:23.459" v="33" actId="3064"/>
          <ac:spMkLst>
            <pc:docMk/>
            <pc:sldMk cId="0" sldId="286"/>
            <ac:spMk id="4" creationId="{00000000-0000-0000-0000-000000000000}"/>
          </ac:spMkLst>
        </pc:spChg>
      </pc:sldChg>
      <pc:sldChg chg="modSp mod">
        <pc:chgData name="Trương Vĩnh Thuận" userId="eca4cb84-5a8e-4c14-80ff-4f9aea15d300" providerId="ADAL" clId="{C7F629CE-C3D7-4DBF-9016-672D11434B9B}" dt="2024-12-07T12:25:05.004" v="88" actId="14100"/>
        <pc:sldMkLst>
          <pc:docMk/>
          <pc:sldMk cId="0" sldId="287"/>
        </pc:sldMkLst>
        <pc:spChg chg="mod">
          <ac:chgData name="Trương Vĩnh Thuận" userId="eca4cb84-5a8e-4c14-80ff-4f9aea15d300" providerId="ADAL" clId="{C7F629CE-C3D7-4DBF-9016-672D11434B9B}" dt="2024-12-07T12:25:05.004" v="88" actId="14100"/>
          <ac:spMkLst>
            <pc:docMk/>
            <pc:sldMk cId="0" sldId="287"/>
            <ac:spMk id="2" creationId="{00000000-0000-0000-0000-000000000000}"/>
          </ac:spMkLst>
        </pc:spChg>
        <pc:spChg chg="mod">
          <ac:chgData name="Trương Vĩnh Thuận" userId="eca4cb84-5a8e-4c14-80ff-4f9aea15d300" providerId="ADAL" clId="{C7F629CE-C3D7-4DBF-9016-672D11434B9B}" dt="2024-12-07T12:11:33.340" v="34" actId="3064"/>
          <ac:spMkLst>
            <pc:docMk/>
            <pc:sldMk cId="0" sldId="287"/>
            <ac:spMk id="3" creationId="{00000000-0000-0000-0000-000000000000}"/>
          </ac:spMkLst>
        </pc:spChg>
      </pc:sldChg>
      <pc:sldChg chg="modSp mod">
        <pc:chgData name="Trương Vĩnh Thuận" userId="eca4cb84-5a8e-4c14-80ff-4f9aea15d300" providerId="ADAL" clId="{C7F629CE-C3D7-4DBF-9016-672D11434B9B}" dt="2024-12-07T12:25:17.934" v="90" actId="14100"/>
        <pc:sldMkLst>
          <pc:docMk/>
          <pc:sldMk cId="0" sldId="288"/>
        </pc:sldMkLst>
        <pc:spChg chg="mod">
          <ac:chgData name="Trương Vĩnh Thuận" userId="eca4cb84-5a8e-4c14-80ff-4f9aea15d300" providerId="ADAL" clId="{C7F629CE-C3D7-4DBF-9016-672D11434B9B}" dt="2024-12-07T12:25:17.934" v="90" actId="14100"/>
          <ac:spMkLst>
            <pc:docMk/>
            <pc:sldMk cId="0" sldId="288"/>
            <ac:spMk id="2" creationId="{00000000-0000-0000-0000-000000000000}"/>
          </ac:spMkLst>
        </pc:spChg>
        <pc:spChg chg="mod">
          <ac:chgData name="Trương Vĩnh Thuận" userId="eca4cb84-5a8e-4c14-80ff-4f9aea15d300" providerId="ADAL" clId="{C7F629CE-C3D7-4DBF-9016-672D11434B9B}" dt="2024-12-07T12:11:46.740" v="35" actId="3064"/>
          <ac:spMkLst>
            <pc:docMk/>
            <pc:sldMk cId="0" sldId="288"/>
            <ac:spMk id="3" creationId="{00000000-0000-0000-0000-000000000000}"/>
          </ac:spMkLst>
        </pc:spChg>
      </pc:sldChg>
      <pc:sldChg chg="modSp mod">
        <pc:chgData name="Trương Vĩnh Thuận" userId="eca4cb84-5a8e-4c14-80ff-4f9aea15d300" providerId="ADAL" clId="{C7F629CE-C3D7-4DBF-9016-672D11434B9B}" dt="2024-12-07T12:25:44.653" v="93" actId="14100"/>
        <pc:sldMkLst>
          <pc:docMk/>
          <pc:sldMk cId="0" sldId="289"/>
        </pc:sldMkLst>
        <pc:spChg chg="mod">
          <ac:chgData name="Trương Vĩnh Thuận" userId="eca4cb84-5a8e-4c14-80ff-4f9aea15d300" providerId="ADAL" clId="{C7F629CE-C3D7-4DBF-9016-672D11434B9B}" dt="2024-12-07T12:25:28.395" v="91" actId="11530"/>
          <ac:spMkLst>
            <pc:docMk/>
            <pc:sldMk cId="0" sldId="289"/>
            <ac:spMk id="2" creationId="{00000000-0000-0000-0000-000000000000}"/>
          </ac:spMkLst>
        </pc:spChg>
        <pc:spChg chg="mod">
          <ac:chgData name="Trương Vĩnh Thuận" userId="eca4cb84-5a8e-4c14-80ff-4f9aea15d300" providerId="ADAL" clId="{C7F629CE-C3D7-4DBF-9016-672D11434B9B}" dt="2024-12-07T12:25:44.653" v="93" actId="14100"/>
          <ac:spMkLst>
            <pc:docMk/>
            <pc:sldMk cId="0" sldId="289"/>
            <ac:spMk id="3" creationId="{00000000-0000-0000-0000-000000000000}"/>
          </ac:spMkLst>
        </pc:spChg>
        <pc:spChg chg="mod">
          <ac:chgData name="Trương Vĩnh Thuận" userId="eca4cb84-5a8e-4c14-80ff-4f9aea15d300" providerId="ADAL" clId="{C7F629CE-C3D7-4DBF-9016-672D11434B9B}" dt="2024-12-07T12:11:55.722" v="36" actId="3064"/>
          <ac:spMkLst>
            <pc:docMk/>
            <pc:sldMk cId="0" sldId="289"/>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Apache Beam (Batch + strEAM) là một framework mã nguồn mở được phát triển bởi Google, dùng để xây dựng các luồng dữ liệu (data pipelines) có thể chạy trên nhiều hệ thống xử lý dữ liệu phân tán khác nhau, như Apache Spark, Apache Flink, Google Cloud Dataflow, và nhiều hệ thống khác. </a:t>
            </a:r>
          </a:p>
          <a:p>
            <a:endParaRPr lang="en-US"/>
          </a:p>
          <a:p>
            <a:r>
              <a:rPr lang="en-US"/>
              <a:t>Beam cung cấp một API thống nhất để lập trình các pipeline xử lý dữ liệu theo cả hai chế độ: batch processing (xử lý hàng loạt) và stream processing (xử lý luồng dữ liệu thời gian thực).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Hỗ trợ đa dạng platform: Beam hỗ trợ nhiều platform khác nhau như Spark, Flink, Google Cloud Dataflow, giúp dễ dàng chuyển đổi giữa các nền tảng mà không cần thay đổi code.</a:t>
            </a:r>
          </a:p>
          <a:p>
            <a:endParaRPr lang="en-US"/>
          </a:p>
          <a:p>
            <a:r>
              <a:rPr lang="en-US"/>
              <a:t>o	Tính thống nhất: Một API duy nhất cho cả batch và stream giúp đơn giản hóa việc lập trình khi bạn cần xử lý cả hai loại dữ liệu.</a:t>
            </a:r>
          </a:p>
          <a:p>
            <a:endParaRPr lang="en-US"/>
          </a:p>
          <a:p>
            <a:r>
              <a:rPr lang="en-US"/>
              <a:t>o Beam xử lý dữ liệu trên từng phần tử, giúp dễ dàng thực hiện các phép biến đổi tùy chỉnh.</a:t>
            </a:r>
          </a:p>
          <a:p>
            <a:endParaRPr lang="en-US"/>
          </a:p>
          <a:p>
            <a:r>
              <a:rPr lang="en-US"/>
              <a:t>o	Tính mở rộng tốt: Beam có thể xử lý dữ liệu ở quy mô lớn và phù hợp với những ứng dụng yêu cầu khả năng mở rộng cao.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Độ phức tạp khi sử dụng: Do tính linh hoạt cao, Apache Beam có thể khá phức tạp cho những người mới làm quen.</a:t>
            </a:r>
          </a:p>
          <a:p>
            <a:endParaRPr lang="en-US"/>
          </a:p>
          <a:p>
            <a:r>
              <a:rPr lang="en-US"/>
              <a:t>o	Hiệu suất phụ thuộc vào runner: Hiệu suất của pipeline phụ thuộc vào nền tảng (runner) mà bạn chọn. Các runner khác nhau sẽ có hiệu năng khác nhau.</a:t>
            </a:r>
          </a:p>
          <a:p>
            <a:endParaRPr lang="en-US"/>
          </a:p>
          <a:p>
            <a:r>
              <a:rPr lang="en-US"/>
              <a:t>o	Không mạnh mẽ như Spark hoặc Flink: Mặc dù Beam hỗ trợ nhiều nền tảng, nhưng trong một số trường hợp nhất định, hiệu suất của nó có thể không tốt bằng khi bạn sử dụng trực tiếp Spark hoặc Flink.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Tính linh hoạt của Beam không chỉ dừng lại ở việc hỗ trợ các ngôn ngữ lập trình mà còn mở rộng đến nhiều trường hợp sử dụng khác nhau.</a:t>
            </a:r>
          </a:p>
          <a:p>
            <a:endParaRPr lang="en-US"/>
          </a:p>
          <a:p>
            <a:r>
              <a:rPr lang="en-US"/>
              <a:t>Với Apache Beam, ta có thể thiết lập các pipeline để xử lý mọi thứ, từ các tác vụ đơn giản như thu thập dữ liệu và thực hiện các phép biến đổi cơ bản, cho đến việc xây dựng các giải pháp phân tích thông minh liên tục.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Google Cloud Dataflow là dịch vụ commercial dựa trên Apache Beam và được sử dụng rộng rãi trong các ứng dụng xử lý dữ liệu thời gian thực. </a:t>
            </a:r>
          </a:p>
          <a:p>
            <a:endParaRPr lang="en-US"/>
          </a:p>
          <a:p>
            <a:r>
              <a:rPr lang="en-US"/>
              <a:t>Một ví dụ là Spotify, họ đã sử dụng Dataflow (với Beam) để xử lý dữ liệu phát nhạc của người dùng theo thời gian thực, cung cấp các thống kê cho người dùng ngay lập tức.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Airbus đã sử dụng Beam để xử lý và phân tích một lượng lớn dữ liệu cảm biến từ các hệ thống máy bay. </a:t>
            </a:r>
          </a:p>
          <a:p>
            <a:endParaRPr lang="en-US"/>
          </a:p>
          <a:p>
            <a:r>
              <a:rPr lang="en-US"/>
              <a:t>Beam cho phép họ xử lý cả dữ liệu lịch sử (batch) và dữ liệu trực tiếp từ các cảm biến (stream) một cách thống nhất.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Kết luận:</a:t>
            </a:r>
          </a:p>
          <a:p>
            <a:r>
              <a:rPr lang="en-US"/>
              <a:t>o	Khi thực hiện trên SparkRunner, Spark phân chia công việc giữa các worker nodes để xử lý song song. Mỗi partition của dữ liệu được xử lý độc lập, và kết quả của từng partition được ghi ra một file riêng.</a:t>
            </a:r>
          </a:p>
          <a:p>
            <a:endParaRPr lang="en-US"/>
          </a:p>
          <a:p>
            <a:r>
              <a:rPr lang="en-US"/>
              <a:t>o	Việc này giúp tránh việc tổng hợp kết quả (shuffling), vốn có thể gây tốn tài nguyên nếu dữ liệu lớn.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Beam được thiết kế để mang lại sự tự do cho người dùng trong việc xây dựng các pipeline xử lý dữ liệu batch hoặc streaming, sử dụng ngôn ngữ lập trình mà họ lựa chọn.</a:t>
            </a:r>
          </a:p>
          <a:p>
            <a:endParaRPr lang="en-US"/>
          </a:p>
          <a:p>
            <a:r>
              <a:rPr lang="en-US"/>
              <a:t>Các ngôn ngữ được hỗ trợ bao gồm Java, Python, Go, và SQL.</a:t>
            </a:r>
          </a:p>
          <a:p>
            <a:r>
              <a:rPr lang="en-US"/>
              <a:t>Ngoài ra, người dùng cũng có thể chọn runner (Cloud Dataflow, Apache Flink, Apache Spark,…), là nơi pipeline sẽ thực sự được thực thi.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Bài báo gốc về MapReduce được xuất bản vào năm 2004. </a:t>
            </a:r>
          </a:p>
          <a:p>
            <a:endParaRPr lang="en-US"/>
          </a:p>
          <a:p>
            <a:r>
              <a:rPr lang="en-US"/>
              <a:t>Theo thời gian, MapReduce ngày càng được sử dụng rộng rãi trong hệ thống của Google. </a:t>
            </a:r>
          </a:p>
          <a:p>
            <a:endParaRPr lang="en-US"/>
          </a:p>
          <a:p>
            <a:r>
              <a:rPr lang="en-US"/>
              <a:t>Tuy nhiên, khi xử lý các pipeline phức tạp với nhiều giai đoạn, người dùng bắt đầu đối mặt với một số hạn chế. </a:t>
            </a:r>
          </a:p>
          <a:p>
            <a:endParaRPr lang="en-US"/>
          </a:p>
          <a:p>
            <a:r>
              <a:rPr lang="en-US"/>
              <a:t>FlumeJava, được công bố qua một bài báo vào năm 2011, đã ra đời như một giải pháp cho vấn đề này. </a:t>
            </a:r>
          </a:p>
          <a:p>
            <a:endParaRPr lang="en-US"/>
          </a:p>
          <a:p>
            <a:r>
              <a:rPr lang="en-US"/>
              <a:t>Song song đó, nhu cầu về các pipeline có khả năng mở rộng, chính xác và độ trễ thấp đã dẫn đến sự phát triển của MillWheel. </a:t>
            </a:r>
          </a:p>
          <a:p>
            <a:endParaRPr lang="en-US"/>
          </a:p>
          <a:p>
            <a:r>
              <a:rPr lang="en-US"/>
              <a:t>Sau đó, hai công nghệ này được kết hợp lại, tạo nên nền móng cho Apache Beam.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Platform Independence: Beam cho phép lập trình viên viết một pipeline một lần và nó có thể chạy trên nhiều hệ thống khác nhau, như Spark, Flink, Google Cloud Dataflow,.. giúp giảm bớt phụ thuộc vào một nền tảng cụ thể.</a:t>
            </a:r>
          </a:p>
          <a:p>
            <a:endParaRPr lang="en-US"/>
          </a:p>
          <a:p>
            <a:r>
              <a:rPr lang="en-US"/>
              <a:t>o Unified Model: Beam cung cấp một mô hình thống nhất cho cả xử lý hàng loạt và xử lý luồng giúp ta không cần phải chọn công cụ khác nhau cho hai loại xử lý này.</a:t>
            </a:r>
          </a:p>
          <a:p>
            <a:endParaRPr lang="en-US"/>
          </a:p>
          <a:p>
            <a:r>
              <a:rPr lang="en-US"/>
              <a:t>o Scalability: Beam có thể xử lý dữ liệu ở quy mô lớn, từ GB đến PB (PetaByte), và cả trong thời gian thực.</a:t>
            </a:r>
          </a:p>
          <a:p>
            <a:endParaRPr lang="en-US"/>
          </a:p>
          <a:p>
            <a:r>
              <a:rPr lang="en-US"/>
              <a:t>o Flexibility: Beam cung cấp nhiều windowing và triggering để xử lý dữ liệu luồng và batch một cách linh hoạt.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PCollection: Đại diện cho một tập hợp dữ liệu có thể là dữ liệu batch hoặc stream. Trong Beam, các đối tượng PCollection được sử dụng làm đầu vào và đầu ra, và các phép biến đổi (transforms) được áp dụng để xử lý chúng.</a:t>
            </a:r>
          </a:p>
          <a:p>
            <a:endParaRPr lang="en-US"/>
          </a:p>
          <a:p>
            <a:r>
              <a:rPr lang="en-US"/>
              <a:t>o PTransform: Áp dụng một phép biến đổi (transformation) lên một hoặc nhiều PCollection. Có các loại phép biến đổi phổ biến như ParDo, GroupByKey, Combine, và Flatten.</a:t>
            </a:r>
          </a:p>
          <a:p>
            <a:endParaRPr lang="en-US"/>
          </a:p>
          <a:p>
            <a:r>
              <a:rPr lang="en-US"/>
              <a:t>o Runner: Là các nền tảng xử lý dữ liệu mà Beam có thể chạy trên, như Google Cloud Dataflow, Apache Spark, Apache Flink, hoặc trực tiếp trên local.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Input/Source: Lấy dữ liệu từ nguồn (có thể từ Google Cloud Storage, Kafka, hoặc nguồn khác).</a:t>
            </a:r>
          </a:p>
          <a:p>
            <a:endParaRPr lang="en-US"/>
          </a:p>
          <a:p>
            <a:r>
              <a:rPr lang="en-US"/>
              <a:t>o	Transformations: Áp dụng các bước xử lý dữ liệu như lọc, nhóm, tổng hợp, hoặc biến đổi.</a:t>
            </a:r>
          </a:p>
          <a:p>
            <a:endParaRPr lang="en-US"/>
          </a:p>
          <a:p>
            <a:r>
              <a:rPr lang="en-US"/>
              <a:t>o	Output/Sink: Lưu dữ liệu đã xử lý vào đích (như BigQuery, ElasticSearch, HDFS,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Với tập dữ liệu vô hạn, việc thu thập tất cả các phần tử là không thể vì các phần tử mới liên tục được thêm vào và có thể vô cùng nhiều (như dữ liệu streaming). Khi làm việc với PCollections vô hạn, windowing đặc biệt hữu ích.</a:t>
            </a:r>
          </a:p>
          <a:p>
            <a:endParaRPr lang="en-US"/>
          </a:p>
          <a:p>
            <a:r>
              <a:rPr lang="en-US"/>
              <a:t>Windowing chia nhỏ một PCollection dựa trên dấu thời gian của các phần tử trong nó. Các phép biến đổi (transforms) như GroupByKey và Combine, nhóm nhiều phần tử theo một khóa chung, thực hiện việc nhóm theo từng window — nghĩa là chúng xử lý mỗi PCollection như một chuỗi các window hữu hạn, mặc dù toàn bộ tập hợp có thể có kích thước vô hạn.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Fixed-Time Windows (Cửa sổ thời gian cố định):</a:t>
            </a:r>
          </a:p>
          <a:p>
            <a:endParaRPr lang="en-US"/>
          </a:p>
          <a:p>
            <a:r>
              <a:rPr lang="en-US"/>
              <a:t>Đặc điểm: Chia dữ liệu thành các cửa sổ có độ dài cố định, không trùng lặp (ví dụ: mỗi giờ, mỗi ngày).</a:t>
            </a:r>
          </a:p>
          <a:p>
            <a:endParaRPr lang="en-US"/>
          </a:p>
          <a:p>
            <a:r>
              <a:rPr lang="en-US"/>
              <a:t>Ứng dụng: Dùng để thực hiện các phép toán tổng hợp theo thời gian, như đếm số lượng phần tử trong mỗi giờ.</a:t>
            </a:r>
          </a:p>
          <a:p>
            <a:endParaRPr lang="en-US"/>
          </a:p>
          <a:p>
            <a:r>
              <a:rPr lang="en-US"/>
              <a:t>2)	Sliding Windows (Cửa sổ trượt):</a:t>
            </a:r>
          </a:p>
          <a:p>
            <a:endParaRPr lang="en-US"/>
          </a:p>
          <a:p>
            <a:r>
              <a:rPr lang="en-US"/>
              <a:t>Đặc điểm: Các cửa sổ có độ dài cố định, nhưng có thể "trượt" để bao gồm một phần dữ liệu mới tại mỗi lần cập nhật.</a:t>
            </a:r>
          </a:p>
          <a:p>
            <a:endParaRPr lang="en-US"/>
          </a:p>
          <a:p>
            <a:r>
              <a:rPr lang="en-US"/>
              <a:t>Ứng dụng: Dùng khi cần tính toán liên tục trên một cửa sổ di động, như tính toán trung bình của các giá trị trong khoảng thời gian liên tục.</a:t>
            </a:r>
          </a:p>
          <a:p>
            <a:endParaRPr lang="en-US"/>
          </a:p>
          <a:p>
            <a:r>
              <a:rPr lang="en-US"/>
              <a:t>3)	Session Windows (Cửa sổ phiên làm việc):</a:t>
            </a:r>
          </a:p>
          <a:p>
            <a:endParaRPr lang="en-US"/>
          </a:p>
          <a:p>
            <a:r>
              <a:rPr lang="en-US"/>
              <a:t>Đặc điểm: Các cửa sổ được tạo ra dựa trên sự gián đoạn giữa các sự kiện, với khoảng thời gian không cố định.</a:t>
            </a:r>
          </a:p>
          <a:p>
            <a:endParaRPr lang="en-US"/>
          </a:p>
          <a:p>
            <a:r>
              <a:rPr lang="en-US"/>
              <a:t>Ứng dụng: Dùng cho các tập dữ liệu có sự kiện không đồng đều, chẳng hạn như theo dõi hành vi của người dùng trong một phiên làm việc trên website.</a:t>
            </a:r>
          </a:p>
          <a:p>
            <a:endParaRPr lang="en-US"/>
          </a:p>
          <a:p>
            <a:r>
              <a:rPr lang="en-US"/>
              <a:t>4)	Global Windows (Cửa sổ toàn cục):</a:t>
            </a:r>
          </a:p>
          <a:p>
            <a:endParaRPr lang="en-US"/>
          </a:p>
          <a:p>
            <a:r>
              <a:rPr lang="en-US"/>
              <a:t>Đặc điểm: Tất cả dữ liệu được nhóm vào một cửa sổ duy nhất mà không chia nhỏ theo thời gian.</a:t>
            </a:r>
          </a:p>
          <a:p>
            <a:endParaRPr lang="en-US"/>
          </a:p>
          <a:p>
            <a:r>
              <a:rPr lang="en-US"/>
              <a:t>Ứng dụng: Dùng khi muốn xử lý toàn bộ dữ liệu một lần mà không phân chia theo thời gian cụ thể.</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Portable Framework: Apache Beam cho phép bạn viết một lần và chạy trên nhiều runner khác nhau mà không cần thay đổi mã nguồn.</a:t>
            </a:r>
          </a:p>
          <a:p>
            <a:endParaRPr lang="en-US"/>
          </a:p>
          <a:p>
            <a:r>
              <a:rPr lang="en-US"/>
              <a:t>o	Unified Batching and Streaming: Beam hỗ trợ cả hai kiểu xử lý batch và stream với cùng một API.</a:t>
            </a:r>
          </a:p>
          <a:p>
            <a:endParaRPr lang="en-US"/>
          </a:p>
          <a:p>
            <a:r>
              <a:rPr lang="en-US"/>
              <a:t>o	Triggering: Beam cung cấp các phương pháp triggering để kiểm soát khi nào đầu ra của dữ liệu luồng được xuất ra.</a:t>
            </a:r>
          </a:p>
          <a:p>
            <a:endParaRPr lang="en-US"/>
          </a:p>
          <a:p>
            <a:r>
              <a:rPr lang="en-US"/>
              <a:t>o	Stateful Processing: Beam hỗ trợ xử lý có trạng thái (stateful processing), cho phép lưu trữ trạng thái trong suốt quá trình xử lý luồng.</a:t>
            </a:r>
          </a:p>
          <a:p>
            <a:endParaRPr lang="en-US"/>
          </a:p>
          <a:p>
            <a:r>
              <a:rPr lang="en-US"/>
              <a:t>o	Event-time Processing: Beam hỗ trợ xử lý dựa trên event-time thay vì processing-time, giúp xử lý chính xác dữ liệu với độ trễ.</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txBody>
            <a:bodyPr/>
            <a:lstStyle/>
            <a:p>
              <a:endParaRPr lang="en-US"/>
            </a:p>
          </p:txBody>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txBody>
            <a:bodyPr/>
            <a:lstStyle/>
            <a:p>
              <a:endParaRPr lang="en-US"/>
            </a:p>
          </p:txBody>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219200" y="3117938"/>
            <a:ext cx="8853878" cy="2607076"/>
          </a:xfrm>
          <a:prstGeom prst="rect">
            <a:avLst/>
          </a:prstGeom>
        </p:spPr>
        <p:txBody>
          <a:bodyPr lIns="0" tIns="0" rIns="0" bIns="0" rtlCol="0" anchor="t">
            <a:spAutoFit/>
          </a:bodyPr>
          <a:lstStyle/>
          <a:p>
            <a:pPr algn="l">
              <a:lnSpc>
                <a:spcPts val="10015"/>
              </a:lnSpc>
            </a:pPr>
            <a:r>
              <a:rPr lang="en-US" sz="10015" b="1" spc="-420">
                <a:solidFill>
                  <a:srgbClr val="3139A8"/>
                </a:solidFill>
                <a:latin typeface="Be Vietnam Ultra-Bold"/>
                <a:ea typeface="Be Vietnam Ultra-Bold"/>
                <a:cs typeface="Be Vietnam Ultra-Bold"/>
                <a:sym typeface="Be Vietnam Ultra-Bold"/>
              </a:rPr>
              <a:t>APACHE BEAM</a:t>
            </a:r>
          </a:p>
          <a:p>
            <a:pPr marL="0" lvl="0" indent="0" algn="l">
              <a:lnSpc>
                <a:spcPts val="10015"/>
              </a:lnSpc>
            </a:pPr>
            <a:endParaRPr lang="en-US" sz="10015" b="1" spc="-420">
              <a:solidFill>
                <a:srgbClr val="3139A8"/>
              </a:solidFill>
              <a:latin typeface="Be Vietnam Ultra-Bold"/>
              <a:ea typeface="Be Vietnam Ultra-Bold"/>
              <a:cs typeface="Be Vietnam Ultra-Bold"/>
              <a:sym typeface="Be Vietnam Ultra-Bold"/>
            </a:endParaRPr>
          </a:p>
        </p:txBody>
      </p:sp>
      <p:sp>
        <p:nvSpPr>
          <p:cNvPr id="10" name="TextBox 10"/>
          <p:cNvSpPr txBox="1"/>
          <p:nvPr/>
        </p:nvSpPr>
        <p:spPr>
          <a:xfrm>
            <a:off x="1219200" y="5620512"/>
            <a:ext cx="8398722" cy="2873883"/>
          </a:xfrm>
          <a:prstGeom prst="rect">
            <a:avLst/>
          </a:prstGeom>
        </p:spPr>
        <p:txBody>
          <a:bodyPr lIns="0" tIns="0" rIns="0" bIns="0" rtlCol="0" anchor="t">
            <a:spAutoFit/>
          </a:bodyPr>
          <a:lstStyle/>
          <a:p>
            <a:pPr algn="ctr">
              <a:lnSpc>
                <a:spcPts val="3816"/>
              </a:lnSpc>
            </a:pPr>
            <a:r>
              <a:rPr lang="en-US" sz="3600" spc="-151">
                <a:solidFill>
                  <a:srgbClr val="3139A8"/>
                </a:solidFill>
                <a:latin typeface="Be Vietnam"/>
                <a:ea typeface="Be Vietnam"/>
                <a:cs typeface="Be Vietnam"/>
                <a:sym typeface="Be Vietnam"/>
              </a:rPr>
              <a:t>GVHD: THS. NGUYỄN HỒ DUY TRI</a:t>
            </a:r>
          </a:p>
          <a:p>
            <a:pPr algn="ctr">
              <a:lnSpc>
                <a:spcPts val="3816"/>
              </a:lnSpc>
            </a:pPr>
            <a:endParaRPr lang="en-US" sz="3600" spc="-151">
              <a:solidFill>
                <a:srgbClr val="3139A8"/>
              </a:solidFill>
              <a:latin typeface="Be Vietnam"/>
              <a:ea typeface="Be Vietnam"/>
              <a:cs typeface="Be Vietnam"/>
              <a:sym typeface="Be Vietnam"/>
            </a:endParaRPr>
          </a:p>
          <a:p>
            <a:pPr algn="l">
              <a:lnSpc>
                <a:spcPts val="3816"/>
              </a:lnSpc>
            </a:pPr>
            <a:r>
              <a:rPr lang="en-US" sz="3600" spc="-151">
                <a:solidFill>
                  <a:srgbClr val="3139A8"/>
                </a:solidFill>
                <a:latin typeface="Be Vietnam"/>
                <a:ea typeface="Be Vietnam"/>
                <a:cs typeface="Be Vietnam"/>
                <a:sym typeface="Be Vietnam"/>
              </a:rPr>
              <a:t>Trương Vĩnh Thuận             21522653</a:t>
            </a:r>
          </a:p>
          <a:p>
            <a:pPr algn="l">
              <a:lnSpc>
                <a:spcPts val="3816"/>
              </a:lnSpc>
            </a:pPr>
            <a:r>
              <a:rPr lang="en-US" sz="3600" spc="-151">
                <a:solidFill>
                  <a:srgbClr val="3139A8"/>
                </a:solidFill>
                <a:latin typeface="Be Vietnam"/>
                <a:ea typeface="Be Vietnam"/>
                <a:cs typeface="Be Vietnam"/>
                <a:sym typeface="Be Vietnam"/>
              </a:rPr>
              <a:t>Hoàng Quốc Việt                   21522790</a:t>
            </a:r>
          </a:p>
          <a:p>
            <a:pPr algn="l">
              <a:lnSpc>
                <a:spcPts val="3816"/>
              </a:lnSpc>
            </a:pPr>
            <a:r>
              <a:rPr lang="en-US" sz="3600" spc="-151">
                <a:solidFill>
                  <a:srgbClr val="3139A8"/>
                </a:solidFill>
                <a:latin typeface="Be Vietnam"/>
                <a:ea typeface="Be Vietnam"/>
                <a:cs typeface="Be Vietnam"/>
                <a:sym typeface="Be Vietnam"/>
              </a:rPr>
              <a:t>Phùng Thiên Phúc                 21521297</a:t>
            </a:r>
          </a:p>
          <a:p>
            <a:pPr marL="0" lvl="0" indent="0" algn="l">
              <a:lnSpc>
                <a:spcPts val="3816"/>
              </a:lnSpc>
            </a:pPr>
            <a:endParaRPr lang="en-US" sz="3600" spc="-151">
              <a:solidFill>
                <a:srgbClr val="3139A8"/>
              </a:solidFill>
              <a:latin typeface="Be Vietnam"/>
              <a:ea typeface="Be Vietnam"/>
              <a:cs typeface="Be Vietnam"/>
              <a:sym typeface="Be Vietnam"/>
            </a:endParaRPr>
          </a:p>
        </p:txBody>
      </p:sp>
      <p:sp>
        <p:nvSpPr>
          <p:cNvPr id="11" name="TextBox 11"/>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3139A8"/>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3228" y="4050934"/>
            <a:ext cx="9401545" cy="2507413"/>
            <a:chOff x="0" y="0"/>
            <a:chExt cx="2476127" cy="660389"/>
          </a:xfrm>
        </p:grpSpPr>
        <p:sp>
          <p:nvSpPr>
            <p:cNvPr id="3" name="Freeform 3"/>
            <p:cNvSpPr/>
            <p:nvPr/>
          </p:nvSpPr>
          <p:spPr>
            <a:xfrm>
              <a:off x="0" y="0"/>
              <a:ext cx="2476127" cy="660389"/>
            </a:xfrm>
            <a:custGeom>
              <a:avLst/>
              <a:gdLst/>
              <a:ahLst/>
              <a:cxnLst/>
              <a:rect l="l" t="t" r="r" b="b"/>
              <a:pathLst>
                <a:path w="2476127" h="660389">
                  <a:moveTo>
                    <a:pt x="41997" y="0"/>
                  </a:moveTo>
                  <a:lnTo>
                    <a:pt x="2434130" y="0"/>
                  </a:lnTo>
                  <a:cubicBezTo>
                    <a:pt x="2445268" y="0"/>
                    <a:pt x="2455950" y="4425"/>
                    <a:pt x="2463826" y="12301"/>
                  </a:cubicBezTo>
                  <a:cubicBezTo>
                    <a:pt x="2471702" y="20177"/>
                    <a:pt x="2476127" y="30859"/>
                    <a:pt x="2476127" y="41997"/>
                  </a:cubicBezTo>
                  <a:lnTo>
                    <a:pt x="2476127" y="618391"/>
                  </a:lnTo>
                  <a:cubicBezTo>
                    <a:pt x="2476127" y="629530"/>
                    <a:pt x="2471702" y="640212"/>
                    <a:pt x="2463826" y="648088"/>
                  </a:cubicBezTo>
                  <a:cubicBezTo>
                    <a:pt x="2455950" y="655964"/>
                    <a:pt x="2445268" y="660389"/>
                    <a:pt x="2434130" y="660389"/>
                  </a:cubicBezTo>
                  <a:lnTo>
                    <a:pt x="41997" y="660389"/>
                  </a:lnTo>
                  <a:cubicBezTo>
                    <a:pt x="30859" y="660389"/>
                    <a:pt x="20177" y="655964"/>
                    <a:pt x="12301" y="648088"/>
                  </a:cubicBezTo>
                  <a:cubicBezTo>
                    <a:pt x="4425" y="640212"/>
                    <a:pt x="0" y="629530"/>
                    <a:pt x="0" y="618391"/>
                  </a:cubicBezTo>
                  <a:lnTo>
                    <a:pt x="0" y="41997"/>
                  </a:lnTo>
                  <a:cubicBezTo>
                    <a:pt x="0" y="30859"/>
                    <a:pt x="4425" y="20177"/>
                    <a:pt x="12301" y="12301"/>
                  </a:cubicBezTo>
                  <a:cubicBezTo>
                    <a:pt x="20177" y="4425"/>
                    <a:pt x="30859" y="0"/>
                    <a:pt x="41997" y="0"/>
                  </a:cubicBezTo>
                  <a:close/>
                </a:path>
              </a:pathLst>
            </a:custGeom>
            <a:solidFill>
              <a:srgbClr val="FFF5A8"/>
            </a:solidFill>
          </p:spPr>
          <p:txBody>
            <a:bodyPr/>
            <a:lstStyle/>
            <a:p>
              <a:endParaRPr lang="en-US"/>
            </a:p>
          </p:txBody>
        </p:sp>
        <p:sp>
          <p:nvSpPr>
            <p:cNvPr id="4" name="TextBox 4"/>
            <p:cNvSpPr txBox="1"/>
            <p:nvPr/>
          </p:nvSpPr>
          <p:spPr>
            <a:xfrm>
              <a:off x="0" y="9525"/>
              <a:ext cx="2476127" cy="650864"/>
            </a:xfrm>
            <a:prstGeom prst="rect">
              <a:avLst/>
            </a:prstGeom>
          </p:spPr>
          <p:txBody>
            <a:bodyPr lIns="50800" tIns="50800" rIns="50800" bIns="50800" rtlCol="0" anchor="ctr"/>
            <a:lstStyle/>
            <a:p>
              <a:pPr algn="ctr">
                <a:lnSpc>
                  <a:spcPts val="2736"/>
                </a:lnSpc>
              </a:pPr>
              <a:endParaRPr/>
            </a:p>
          </p:txBody>
        </p:sp>
      </p:grpSp>
      <p:sp>
        <p:nvSpPr>
          <p:cNvPr id="5" name="Freeform 5"/>
          <p:cNvSpPr/>
          <p:nvPr/>
        </p:nvSpPr>
        <p:spPr>
          <a:xfrm>
            <a:off x="8561274" y="2666407"/>
            <a:ext cx="1165452" cy="1165452"/>
          </a:xfrm>
          <a:custGeom>
            <a:avLst/>
            <a:gdLst/>
            <a:ahLst/>
            <a:cxnLst/>
            <a:rect l="l" t="t" r="r" b="b"/>
            <a:pathLst>
              <a:path w="1165452" h="1165452">
                <a:moveTo>
                  <a:pt x="0" y="0"/>
                </a:moveTo>
                <a:lnTo>
                  <a:pt x="1165452" y="0"/>
                </a:lnTo>
                <a:lnTo>
                  <a:pt x="1165452" y="1165452"/>
                </a:lnTo>
                <a:lnTo>
                  <a:pt x="0" y="11654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4675618" y="4360394"/>
            <a:ext cx="8936763" cy="1955167"/>
          </a:xfrm>
          <a:prstGeom prst="rect">
            <a:avLst/>
          </a:prstGeom>
        </p:spPr>
        <p:txBody>
          <a:bodyPr lIns="0" tIns="0" rIns="0" bIns="0" rtlCol="0" anchor="t">
            <a:spAutoFit/>
          </a:bodyPr>
          <a:lstStyle/>
          <a:p>
            <a:pPr algn="ctr">
              <a:lnSpc>
                <a:spcPts val="7630"/>
              </a:lnSpc>
            </a:pPr>
            <a:r>
              <a:rPr lang="en-US" sz="7000" b="1" spc="-294">
                <a:solidFill>
                  <a:srgbClr val="3139A8"/>
                </a:solidFill>
                <a:latin typeface="Be Vietnam Ultra-Bold"/>
                <a:ea typeface="Be Vietnam Ultra-Bold"/>
                <a:cs typeface="Be Vietnam Ultra-Bold"/>
                <a:sym typeface="Be Vietnam Ultra-Bold"/>
              </a:rPr>
              <a:t>ĐẶC TRƯNG </a:t>
            </a:r>
          </a:p>
          <a:p>
            <a:pPr marL="0" lvl="0" indent="0" algn="ctr">
              <a:lnSpc>
                <a:spcPts val="7630"/>
              </a:lnSpc>
            </a:pPr>
            <a:r>
              <a:rPr lang="en-US" sz="7000" b="1" spc="-294">
                <a:solidFill>
                  <a:srgbClr val="3139A8"/>
                </a:solidFill>
                <a:latin typeface="Be Vietnam Ultra-Bold"/>
                <a:ea typeface="Be Vietnam Ultra-Bold"/>
                <a:cs typeface="Be Vietnam Ultra-Bold"/>
                <a:sym typeface="Be Vietnam Ultra-Bold"/>
              </a:rPr>
              <a:t>ƯU-NHƯỢC ĐIỂM</a:t>
            </a:r>
          </a:p>
        </p:txBody>
      </p:sp>
      <p:sp>
        <p:nvSpPr>
          <p:cNvPr id="7" name="TextBox 7"/>
          <p:cNvSpPr txBox="1"/>
          <p:nvPr/>
        </p:nvSpPr>
        <p:spPr>
          <a:xfrm>
            <a:off x="4675618" y="2704507"/>
            <a:ext cx="8936763" cy="993142"/>
          </a:xfrm>
          <a:prstGeom prst="rect">
            <a:avLst/>
          </a:prstGeom>
        </p:spPr>
        <p:txBody>
          <a:bodyPr lIns="0" tIns="0" rIns="0" bIns="0" rtlCol="0" anchor="t">
            <a:spAutoFit/>
          </a:bodyPr>
          <a:lstStyle/>
          <a:p>
            <a:pPr marL="0" lvl="0" indent="0" algn="ctr">
              <a:lnSpc>
                <a:spcPts val="7630"/>
              </a:lnSpc>
            </a:pPr>
            <a:r>
              <a:rPr lang="en-US" sz="7000" b="1" spc="-294">
                <a:solidFill>
                  <a:srgbClr val="3139A8"/>
                </a:solidFill>
                <a:latin typeface="Be Vietnam Ultra-Bold"/>
                <a:ea typeface="Be Vietnam Ultra-Bold"/>
                <a:cs typeface="Be Vietnam Ultra-Bold"/>
                <a:sym typeface="Be Vietnam Ultra-Bold"/>
              </a:rPr>
              <a:t>2</a:t>
            </a:r>
          </a:p>
        </p:txBody>
      </p:sp>
      <p:sp>
        <p:nvSpPr>
          <p:cNvPr id="8" name="TextBox 8"/>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3139A8"/>
                </a:solidFill>
                <a:latin typeface="Noto Serif Display"/>
                <a:ea typeface="Noto Serif Display"/>
                <a:cs typeface="Noto Serif Display"/>
                <a:sym typeface="Noto Serif Display"/>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sp>
        <p:nvSpPr>
          <p:cNvPr id="2" name="TextBox 2"/>
          <p:cNvSpPr txBox="1"/>
          <p:nvPr/>
        </p:nvSpPr>
        <p:spPr>
          <a:xfrm>
            <a:off x="3803596" y="551584"/>
            <a:ext cx="10680809"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FFFFFF"/>
                </a:solidFill>
                <a:latin typeface="Be Vietnam Ultra-Bold"/>
                <a:ea typeface="Be Vietnam Ultra-Bold"/>
                <a:cs typeface="Be Vietnam Ultra-Bold"/>
                <a:sym typeface="Be Vietnam Ultra-Bold"/>
              </a:rPr>
              <a:t>ĐẶC TRƯNG CỦA APACHE BEAM</a:t>
            </a:r>
          </a:p>
        </p:txBody>
      </p:sp>
      <p:sp>
        <p:nvSpPr>
          <p:cNvPr id="3" name="TextBox 3"/>
          <p:cNvSpPr txBox="1"/>
          <p:nvPr/>
        </p:nvSpPr>
        <p:spPr>
          <a:xfrm>
            <a:off x="2177089" y="3034847"/>
            <a:ext cx="13933821" cy="2518410"/>
          </a:xfrm>
          <a:prstGeom prst="rect">
            <a:avLst/>
          </a:prstGeom>
        </p:spPr>
        <p:txBody>
          <a:bodyPr lIns="0" tIns="0" rIns="0" bIns="0" rtlCol="0" anchor="t">
            <a:spAutoFit/>
          </a:bodyPr>
          <a:lstStyle/>
          <a:p>
            <a:pPr algn="just">
              <a:lnSpc>
                <a:spcPts val="5040"/>
              </a:lnSpc>
            </a:pPr>
            <a:r>
              <a:rPr lang="en-US" sz="3600">
                <a:solidFill>
                  <a:srgbClr val="000000"/>
                </a:solidFill>
                <a:latin typeface="Quicksand"/>
                <a:ea typeface="Quicksand"/>
                <a:cs typeface="Quicksand"/>
                <a:sym typeface="Quicksand"/>
              </a:rPr>
              <a:t>Windowing chia nhỏ một PCollection dựa trên dấu thời gian của các phần tử trong nó. </a:t>
            </a:r>
          </a:p>
          <a:p>
            <a:pPr algn="just">
              <a:lnSpc>
                <a:spcPts val="5040"/>
              </a:lnSpc>
              <a:spcBef>
                <a:spcPct val="0"/>
              </a:spcBef>
            </a:pPr>
            <a:r>
              <a:rPr lang="en-US" sz="3600">
                <a:solidFill>
                  <a:srgbClr val="000000"/>
                </a:solidFill>
                <a:latin typeface="Quicksand"/>
                <a:ea typeface="Quicksand"/>
                <a:cs typeface="Quicksand"/>
                <a:sym typeface="Quicksand"/>
              </a:rPr>
              <a:t>Các phép biến đổi (transforms) nhóm nhiều phần tử theo một khóa chung, thực hiện việc nhóm theo từng window.</a:t>
            </a:r>
          </a:p>
        </p:txBody>
      </p:sp>
      <p:sp>
        <p:nvSpPr>
          <p:cNvPr id="4" name="TextBox 4"/>
          <p:cNvSpPr txBox="1"/>
          <p:nvPr/>
        </p:nvSpPr>
        <p:spPr>
          <a:xfrm>
            <a:off x="1028700" y="2247900"/>
            <a:ext cx="3543300" cy="528032"/>
          </a:xfrm>
          <a:prstGeom prst="rect">
            <a:avLst/>
          </a:prstGeom>
        </p:spPr>
        <p:txBody>
          <a:bodyPr wrap="square" lIns="0" tIns="0" rIns="0" bIns="0" rtlCol="0" anchor="t">
            <a:spAutoFit/>
          </a:bodyPr>
          <a:lstStyle/>
          <a:p>
            <a:pPr algn="just">
              <a:lnSpc>
                <a:spcPts val="4495"/>
              </a:lnSpc>
              <a:spcBef>
                <a:spcPct val="0"/>
              </a:spcBef>
            </a:pPr>
            <a:r>
              <a:rPr lang="en-US" sz="3211" b="1" dirty="0">
                <a:solidFill>
                  <a:srgbClr val="000000"/>
                </a:solidFill>
                <a:latin typeface="Quicksand Bold"/>
                <a:ea typeface="Quicksand Bold"/>
                <a:cs typeface="Quicksand Bold"/>
                <a:sym typeface="Quicksand Bold"/>
              </a:rPr>
              <a:t>WINDOWING</a:t>
            </a:r>
          </a:p>
        </p:txBody>
      </p:sp>
      <p:sp>
        <p:nvSpPr>
          <p:cNvPr id="5" name="TextBox 5"/>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sp>
        <p:nvSpPr>
          <p:cNvPr id="2" name="Freeform 2"/>
          <p:cNvSpPr/>
          <p:nvPr/>
        </p:nvSpPr>
        <p:spPr>
          <a:xfrm>
            <a:off x="732705" y="3095116"/>
            <a:ext cx="16822590" cy="4668269"/>
          </a:xfrm>
          <a:prstGeom prst="roundRect">
            <a:avLst>
              <a:gd name="adj" fmla="val 7997"/>
            </a:avLst>
          </a:prstGeom>
          <a:blipFill>
            <a:blip r:embed="rId3"/>
            <a:stretch>
              <a:fillRect/>
            </a:stretch>
          </a:blipFill>
        </p:spPr>
        <p:txBody>
          <a:bodyPr/>
          <a:lstStyle/>
          <a:p>
            <a:endParaRPr lang="en-US"/>
          </a:p>
        </p:txBody>
      </p:sp>
      <p:sp>
        <p:nvSpPr>
          <p:cNvPr id="3" name="TextBox 3"/>
          <p:cNvSpPr txBox="1"/>
          <p:nvPr/>
        </p:nvSpPr>
        <p:spPr>
          <a:xfrm>
            <a:off x="3803596" y="551584"/>
            <a:ext cx="10680809"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FFFFFF"/>
                </a:solidFill>
                <a:latin typeface="Be Vietnam Ultra-Bold"/>
                <a:ea typeface="Be Vietnam Ultra-Bold"/>
                <a:cs typeface="Be Vietnam Ultra-Bold"/>
                <a:sym typeface="Be Vietnam Ultra-Bold"/>
              </a:rPr>
              <a:t>ĐẶC TRƯNG CỦA APACHE BEAM</a:t>
            </a:r>
          </a:p>
        </p:txBody>
      </p:sp>
      <p:sp>
        <p:nvSpPr>
          <p:cNvPr id="4" name="TextBox 4"/>
          <p:cNvSpPr txBox="1"/>
          <p:nvPr/>
        </p:nvSpPr>
        <p:spPr>
          <a:xfrm>
            <a:off x="1015798" y="2249640"/>
            <a:ext cx="2503891" cy="531684"/>
          </a:xfrm>
          <a:prstGeom prst="rect">
            <a:avLst/>
          </a:prstGeom>
        </p:spPr>
        <p:txBody>
          <a:bodyPr wrap="none" lIns="0" tIns="0" rIns="0" bIns="0" rtlCol="0" anchor="t">
            <a:spAutoFit/>
          </a:bodyPr>
          <a:lstStyle/>
          <a:p>
            <a:pPr algn="just">
              <a:lnSpc>
                <a:spcPts val="4495"/>
              </a:lnSpc>
              <a:spcBef>
                <a:spcPct val="0"/>
              </a:spcBef>
            </a:pPr>
            <a:r>
              <a:rPr lang="en-US" sz="3211" b="1" dirty="0">
                <a:solidFill>
                  <a:srgbClr val="000000"/>
                </a:solidFill>
                <a:latin typeface="Quicksand Bold"/>
                <a:ea typeface="Quicksand Bold"/>
                <a:cs typeface="Quicksand Bold"/>
                <a:sym typeface="Quicksand Bold"/>
              </a:rPr>
              <a:t>WINDOWING</a:t>
            </a:r>
          </a:p>
        </p:txBody>
      </p:sp>
      <p:sp>
        <p:nvSpPr>
          <p:cNvPr id="5" name="TextBox 5"/>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sp>
        <p:nvSpPr>
          <p:cNvPr id="2" name="Freeform 2"/>
          <p:cNvSpPr/>
          <p:nvPr/>
        </p:nvSpPr>
        <p:spPr>
          <a:xfrm>
            <a:off x="3934815" y="2701498"/>
            <a:ext cx="10418370" cy="7110538"/>
          </a:xfrm>
          <a:prstGeom prst="roundRect">
            <a:avLst>
              <a:gd name="adj" fmla="val 5283"/>
            </a:avLst>
          </a:prstGeom>
          <a:blipFill>
            <a:blip r:embed="rId3"/>
            <a:stretch>
              <a:fillRect/>
            </a:stretch>
          </a:blipFill>
        </p:spPr>
        <p:txBody>
          <a:bodyPr/>
          <a:lstStyle/>
          <a:p>
            <a:endParaRPr lang="en-US"/>
          </a:p>
        </p:txBody>
      </p:sp>
      <p:sp>
        <p:nvSpPr>
          <p:cNvPr id="3" name="TextBox 3"/>
          <p:cNvSpPr txBox="1"/>
          <p:nvPr/>
        </p:nvSpPr>
        <p:spPr>
          <a:xfrm>
            <a:off x="3803596" y="551584"/>
            <a:ext cx="10680809"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FFFFFF"/>
                </a:solidFill>
                <a:latin typeface="Be Vietnam Ultra-Bold"/>
                <a:ea typeface="Be Vietnam Ultra-Bold"/>
                <a:cs typeface="Be Vietnam Ultra-Bold"/>
                <a:sym typeface="Be Vietnam Ultra-Bold"/>
              </a:rPr>
              <a:t>ĐẶC TRƯNG CỦA APACHE BEAM</a:t>
            </a:r>
          </a:p>
        </p:txBody>
      </p:sp>
      <p:sp>
        <p:nvSpPr>
          <p:cNvPr id="4" name="TextBox 4"/>
          <p:cNvSpPr txBox="1"/>
          <p:nvPr/>
        </p:nvSpPr>
        <p:spPr>
          <a:xfrm>
            <a:off x="1028700" y="1928538"/>
            <a:ext cx="4405974" cy="528032"/>
          </a:xfrm>
          <a:prstGeom prst="rect">
            <a:avLst/>
          </a:prstGeom>
        </p:spPr>
        <p:txBody>
          <a:bodyPr lIns="0" tIns="0" rIns="0" bIns="0" rtlCol="0" anchor="t">
            <a:spAutoFit/>
          </a:bodyPr>
          <a:lstStyle/>
          <a:p>
            <a:pPr algn="just">
              <a:lnSpc>
                <a:spcPts val="4495"/>
              </a:lnSpc>
              <a:spcBef>
                <a:spcPct val="0"/>
              </a:spcBef>
            </a:pPr>
            <a:r>
              <a:rPr lang="en-US" sz="3211" b="1">
                <a:solidFill>
                  <a:srgbClr val="000000"/>
                </a:solidFill>
                <a:latin typeface="Quicksand Bold"/>
                <a:ea typeface="Quicksand Bold"/>
                <a:cs typeface="Quicksand Bold"/>
                <a:sym typeface="Quicksand Bold"/>
              </a:rPr>
              <a:t>CÁC ĐẶC TRƯNG KHÁC</a:t>
            </a:r>
          </a:p>
        </p:txBody>
      </p:sp>
      <p:sp>
        <p:nvSpPr>
          <p:cNvPr id="5" name="TextBox 5"/>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1FF72"/>
        </a:solidFill>
        <a:effectLst/>
      </p:bgPr>
    </p:bg>
    <p:spTree>
      <p:nvGrpSpPr>
        <p:cNvPr id="1" name=""/>
        <p:cNvGrpSpPr/>
        <p:nvPr/>
      </p:nvGrpSpPr>
      <p:grpSpPr>
        <a:xfrm>
          <a:off x="0" y="0"/>
          <a:ext cx="0" cy="0"/>
          <a:chOff x="0" y="0"/>
          <a:chExt cx="0" cy="0"/>
        </a:xfrm>
      </p:grpSpPr>
      <p:grpSp>
        <p:nvGrpSpPr>
          <p:cNvPr id="2" name="Group 2"/>
          <p:cNvGrpSpPr/>
          <p:nvPr/>
        </p:nvGrpSpPr>
        <p:grpSpPr>
          <a:xfrm>
            <a:off x="5292769" y="2423169"/>
            <a:ext cx="3255281" cy="325528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txBody>
            <a:bodyPr/>
            <a:lstStyle/>
            <a:p>
              <a:endParaRPr lang="en-US"/>
            </a:p>
          </p:txBody>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2736"/>
                </a:lnSpc>
              </a:pPr>
              <a:r>
                <a:rPr lang="en-US" sz="2400" b="1" spc="-100">
                  <a:solidFill>
                    <a:srgbClr val="000000"/>
                  </a:solidFill>
                  <a:latin typeface="Be Vietnam Ultra-Bold"/>
                  <a:ea typeface="Be Vietnam Ultra-Bold"/>
                  <a:cs typeface="Be Vietnam Ultra-Bold"/>
                  <a:sym typeface="Be Vietnam Ultra-Bold"/>
                </a:rPr>
                <a:t>HỖ TRỢ ĐA DẠNG PLATFORM</a:t>
              </a:r>
            </a:p>
          </p:txBody>
        </p:sp>
      </p:grpSp>
      <p:grpSp>
        <p:nvGrpSpPr>
          <p:cNvPr id="5" name="Group 5"/>
          <p:cNvGrpSpPr/>
          <p:nvPr/>
        </p:nvGrpSpPr>
        <p:grpSpPr>
          <a:xfrm>
            <a:off x="10136420" y="2389807"/>
            <a:ext cx="3288643" cy="32886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txBody>
            <a:bodyPr/>
            <a:lstStyle/>
            <a:p>
              <a:endParaRPr lang="en-US"/>
            </a:p>
          </p:txBody>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2736"/>
                </a:lnSpc>
              </a:pPr>
              <a:r>
                <a:rPr lang="en-US" sz="2400" b="1" spc="-100">
                  <a:solidFill>
                    <a:srgbClr val="000000"/>
                  </a:solidFill>
                  <a:latin typeface="Be Vietnam Ultra-Bold"/>
                  <a:ea typeface="Be Vietnam Ultra-Bold"/>
                  <a:cs typeface="Be Vietnam Ultra-Bold"/>
                  <a:sym typeface="Be Vietnam Ultra-Bold"/>
                </a:rPr>
                <a:t>TÍNH THỐNG NHẤT </a:t>
              </a:r>
            </a:p>
          </p:txBody>
        </p:sp>
      </p:grpSp>
      <p:grpSp>
        <p:nvGrpSpPr>
          <p:cNvPr id="8" name="Group 8"/>
          <p:cNvGrpSpPr/>
          <p:nvPr/>
        </p:nvGrpSpPr>
        <p:grpSpPr>
          <a:xfrm>
            <a:off x="5273672" y="6320949"/>
            <a:ext cx="3293475" cy="32934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txBody>
            <a:bodyPr/>
            <a:lstStyle/>
            <a:p>
              <a:endParaRPr lang="en-US"/>
            </a:p>
          </p:txBody>
        </p:sp>
        <p:sp>
          <p:nvSpPr>
            <p:cNvPr id="10" name="TextBox 10"/>
            <p:cNvSpPr txBox="1"/>
            <p:nvPr/>
          </p:nvSpPr>
          <p:spPr>
            <a:xfrm>
              <a:off x="76200" y="85725"/>
              <a:ext cx="660400" cy="650875"/>
            </a:xfrm>
            <a:prstGeom prst="rect">
              <a:avLst/>
            </a:prstGeom>
          </p:spPr>
          <p:txBody>
            <a:bodyPr lIns="50800" tIns="50800" rIns="50800" bIns="50800" rtlCol="0" anchor="ctr"/>
            <a:lstStyle/>
            <a:p>
              <a:pPr algn="ctr">
                <a:lnSpc>
                  <a:spcPts val="2736"/>
                </a:lnSpc>
              </a:pPr>
              <a:r>
                <a:rPr lang="en-US" sz="2400" b="1" spc="-100">
                  <a:solidFill>
                    <a:srgbClr val="000000"/>
                  </a:solidFill>
                  <a:latin typeface="Be Vietnam Ultra-Bold"/>
                  <a:ea typeface="Be Vietnam Ultra-Bold"/>
                  <a:cs typeface="Be Vietnam Ultra-Bold"/>
                  <a:sym typeface="Be Vietnam Ultra-Bold"/>
                </a:rPr>
                <a:t>XỬ LÝ DỮ LIỆU</a:t>
              </a:r>
            </a:p>
            <a:p>
              <a:pPr algn="ctr">
                <a:lnSpc>
                  <a:spcPts val="2736"/>
                </a:lnSpc>
              </a:pPr>
              <a:r>
                <a:rPr lang="en-US" sz="2400" b="1" spc="-100">
                  <a:solidFill>
                    <a:srgbClr val="000000"/>
                  </a:solidFill>
                  <a:latin typeface="Be Vietnam Ultra-Bold"/>
                  <a:ea typeface="Be Vietnam Ultra-Bold"/>
                  <a:cs typeface="Be Vietnam Ultra-Bold"/>
                  <a:sym typeface="Be Vietnam Ultra-Bold"/>
                </a:rPr>
                <a:t>TỪNG PHẦN TỬ</a:t>
              </a:r>
            </a:p>
          </p:txBody>
        </p:sp>
      </p:grpSp>
      <p:grpSp>
        <p:nvGrpSpPr>
          <p:cNvPr id="11" name="Group 11"/>
          <p:cNvGrpSpPr/>
          <p:nvPr/>
        </p:nvGrpSpPr>
        <p:grpSpPr>
          <a:xfrm>
            <a:off x="10136420" y="6320949"/>
            <a:ext cx="3293475" cy="329347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txBody>
            <a:bodyPr/>
            <a:lstStyle/>
            <a:p>
              <a:endParaRPr lang="en-US"/>
            </a:p>
          </p:txBody>
        </p:sp>
        <p:sp>
          <p:nvSpPr>
            <p:cNvPr id="13" name="TextBox 13"/>
            <p:cNvSpPr txBox="1"/>
            <p:nvPr/>
          </p:nvSpPr>
          <p:spPr>
            <a:xfrm>
              <a:off x="76200" y="85725"/>
              <a:ext cx="660400" cy="650875"/>
            </a:xfrm>
            <a:prstGeom prst="rect">
              <a:avLst/>
            </a:prstGeom>
          </p:spPr>
          <p:txBody>
            <a:bodyPr lIns="50800" tIns="50800" rIns="50800" bIns="50800" rtlCol="0" anchor="ctr"/>
            <a:lstStyle/>
            <a:p>
              <a:pPr algn="ctr">
                <a:lnSpc>
                  <a:spcPts val="2736"/>
                </a:lnSpc>
              </a:pPr>
              <a:r>
                <a:rPr lang="en-US" sz="2400" b="1" spc="-100">
                  <a:solidFill>
                    <a:srgbClr val="000000"/>
                  </a:solidFill>
                  <a:latin typeface="Be Vietnam Ultra-Bold"/>
                  <a:ea typeface="Be Vietnam Ultra-Bold"/>
                  <a:cs typeface="Be Vietnam Ultra-Bold"/>
                  <a:sym typeface="Be Vietnam Ultra-Bold"/>
                </a:rPr>
                <a:t>TÍNH MỞ RỘNG TỐT</a:t>
              </a:r>
            </a:p>
          </p:txBody>
        </p:sp>
      </p:grpSp>
      <p:sp>
        <p:nvSpPr>
          <p:cNvPr id="14" name="Freeform 14"/>
          <p:cNvSpPr/>
          <p:nvPr/>
        </p:nvSpPr>
        <p:spPr>
          <a:xfrm>
            <a:off x="792794" y="5077727"/>
            <a:ext cx="2216602" cy="2052981"/>
          </a:xfrm>
          <a:custGeom>
            <a:avLst/>
            <a:gdLst/>
            <a:ahLst/>
            <a:cxnLst/>
            <a:rect l="l" t="t" r="r" b="b"/>
            <a:pathLst>
              <a:path w="2216602" h="2052981">
                <a:moveTo>
                  <a:pt x="0" y="0"/>
                </a:moveTo>
                <a:lnTo>
                  <a:pt x="2216602" y="0"/>
                </a:lnTo>
                <a:lnTo>
                  <a:pt x="2216602" y="2052981"/>
                </a:lnTo>
                <a:lnTo>
                  <a:pt x="0" y="20529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1009176" y="4159517"/>
            <a:ext cx="2048638" cy="600036"/>
          </a:xfrm>
          <a:prstGeom prst="rect">
            <a:avLst/>
          </a:prstGeom>
        </p:spPr>
        <p:txBody>
          <a:bodyPr wrap="none" lIns="0" tIns="0" rIns="0" bIns="0" rtlCol="0" anchor="t">
            <a:spAutoFit/>
          </a:bodyPr>
          <a:lstStyle/>
          <a:p>
            <a:pPr algn="ctr">
              <a:lnSpc>
                <a:spcPts val="5039"/>
              </a:lnSpc>
              <a:spcBef>
                <a:spcPct val="0"/>
              </a:spcBef>
            </a:pPr>
            <a:r>
              <a:rPr lang="en-US" sz="3599" b="1" dirty="0" err="1">
                <a:solidFill>
                  <a:srgbClr val="000000"/>
                </a:solidFill>
                <a:latin typeface="Open Sans Extra Bold"/>
                <a:ea typeface="Open Sans Extra Bold"/>
                <a:cs typeface="Open Sans Extra Bold"/>
                <a:sym typeface="Open Sans Extra Bold"/>
              </a:rPr>
              <a:t>Ưu</a:t>
            </a:r>
            <a:r>
              <a:rPr lang="en-US" sz="3599" b="1" dirty="0">
                <a:solidFill>
                  <a:srgbClr val="000000"/>
                </a:solidFill>
                <a:latin typeface="Open Sans Extra Bold"/>
                <a:ea typeface="Open Sans Extra Bold"/>
                <a:cs typeface="Open Sans Extra Bold"/>
                <a:sym typeface="Open Sans Extra Bold"/>
              </a:rPr>
              <a:t> </a:t>
            </a:r>
            <a:r>
              <a:rPr lang="en-US" sz="3599" b="1" dirty="0" err="1">
                <a:solidFill>
                  <a:srgbClr val="000000"/>
                </a:solidFill>
                <a:latin typeface="Open Sans Extra Bold"/>
                <a:ea typeface="Open Sans Extra Bold"/>
                <a:cs typeface="Open Sans Extra Bold"/>
                <a:sym typeface="Open Sans Extra Bold"/>
              </a:rPr>
              <a:t>điểm</a:t>
            </a:r>
            <a:endParaRPr lang="en-US" sz="3599" b="1" dirty="0">
              <a:solidFill>
                <a:srgbClr val="000000"/>
              </a:solidFill>
              <a:latin typeface="Open Sans Extra Bold"/>
              <a:ea typeface="Open Sans Extra Bold"/>
              <a:cs typeface="Open Sans Extra Bold"/>
              <a:sym typeface="Open Sans Extra Bold"/>
            </a:endParaRPr>
          </a:p>
        </p:txBody>
      </p:sp>
      <p:sp>
        <p:nvSpPr>
          <p:cNvPr id="16" name="TextBox 16"/>
          <p:cNvSpPr txBox="1"/>
          <p:nvPr/>
        </p:nvSpPr>
        <p:spPr>
          <a:xfrm>
            <a:off x="2777641" y="551584"/>
            <a:ext cx="12732717"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000000"/>
                </a:solidFill>
                <a:latin typeface="Be Vietnam Ultra-Bold"/>
                <a:ea typeface="Be Vietnam Ultra-Bold"/>
                <a:cs typeface="Be Vietnam Ultra-Bold"/>
                <a:sym typeface="Be Vietnam Ultra-Bold"/>
              </a:rPr>
              <a:t>ƯU - NHƯỢC ĐIỂM CỦA APACHE BEAM</a:t>
            </a:r>
          </a:p>
        </p:txBody>
      </p:sp>
      <p:sp>
        <p:nvSpPr>
          <p:cNvPr id="17" name="TextBox 17"/>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1FF72"/>
        </a:solidFill>
        <a:effectLst/>
      </p:bgPr>
    </p:bg>
    <p:spTree>
      <p:nvGrpSpPr>
        <p:cNvPr id="1" name=""/>
        <p:cNvGrpSpPr/>
        <p:nvPr/>
      </p:nvGrpSpPr>
      <p:grpSpPr>
        <a:xfrm>
          <a:off x="0" y="0"/>
          <a:ext cx="0" cy="0"/>
          <a:chOff x="0" y="0"/>
          <a:chExt cx="0" cy="0"/>
        </a:xfrm>
      </p:grpSpPr>
      <p:grpSp>
        <p:nvGrpSpPr>
          <p:cNvPr id="2" name="Group 2"/>
          <p:cNvGrpSpPr/>
          <p:nvPr/>
        </p:nvGrpSpPr>
        <p:grpSpPr>
          <a:xfrm>
            <a:off x="5292769" y="2423169"/>
            <a:ext cx="3255281" cy="325528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txBody>
            <a:bodyPr/>
            <a:lstStyle/>
            <a:p>
              <a:endParaRPr lang="en-US"/>
            </a:p>
          </p:txBody>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2736"/>
                </a:lnSpc>
              </a:pPr>
              <a:r>
                <a:rPr lang="en-US" sz="2400" b="1" spc="-100">
                  <a:solidFill>
                    <a:srgbClr val="000000"/>
                  </a:solidFill>
                  <a:latin typeface="Be Vietnam Ultra-Bold"/>
                  <a:ea typeface="Be Vietnam Ultra-Bold"/>
                  <a:cs typeface="Be Vietnam Ultra-Bold"/>
                  <a:sym typeface="Be Vietnam Ultra-Bold"/>
                </a:rPr>
                <a:t>KHÓ SỬ DỤNG</a:t>
              </a:r>
            </a:p>
          </p:txBody>
        </p:sp>
      </p:grpSp>
      <p:grpSp>
        <p:nvGrpSpPr>
          <p:cNvPr id="5" name="Group 5"/>
          <p:cNvGrpSpPr/>
          <p:nvPr/>
        </p:nvGrpSpPr>
        <p:grpSpPr>
          <a:xfrm>
            <a:off x="10136420" y="2389807"/>
            <a:ext cx="3288643" cy="32886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txBody>
            <a:bodyPr/>
            <a:lstStyle/>
            <a:p>
              <a:endParaRPr lang="en-US"/>
            </a:p>
          </p:txBody>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2736"/>
                </a:lnSpc>
              </a:pPr>
              <a:r>
                <a:rPr lang="en-US" sz="2400" b="1" spc="-100">
                  <a:solidFill>
                    <a:srgbClr val="000000"/>
                  </a:solidFill>
                  <a:latin typeface="Be Vietnam Ultra-Bold"/>
                  <a:ea typeface="Be Vietnam Ultra-Bold"/>
                  <a:cs typeface="Be Vietnam Ultra-Bold"/>
                  <a:sym typeface="Be Vietnam Ultra-Bold"/>
                </a:rPr>
                <a:t>HIỆU SUẤT PHỤ THUỘC RUNNER</a:t>
              </a:r>
            </a:p>
          </p:txBody>
        </p:sp>
      </p:grpSp>
      <p:grpSp>
        <p:nvGrpSpPr>
          <p:cNvPr id="8" name="Group 8"/>
          <p:cNvGrpSpPr/>
          <p:nvPr/>
        </p:nvGrpSpPr>
        <p:grpSpPr>
          <a:xfrm>
            <a:off x="7702547" y="5964825"/>
            <a:ext cx="3293475" cy="32934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txBody>
            <a:bodyPr/>
            <a:lstStyle/>
            <a:p>
              <a:endParaRPr lang="en-US"/>
            </a:p>
          </p:txBody>
        </p:sp>
        <p:sp>
          <p:nvSpPr>
            <p:cNvPr id="10" name="TextBox 10"/>
            <p:cNvSpPr txBox="1"/>
            <p:nvPr/>
          </p:nvSpPr>
          <p:spPr>
            <a:xfrm>
              <a:off x="76200" y="85725"/>
              <a:ext cx="660400" cy="650875"/>
            </a:xfrm>
            <a:prstGeom prst="rect">
              <a:avLst/>
            </a:prstGeom>
          </p:spPr>
          <p:txBody>
            <a:bodyPr lIns="50800" tIns="50800" rIns="50800" bIns="50800" rtlCol="0" anchor="ctr"/>
            <a:lstStyle/>
            <a:p>
              <a:pPr algn="ctr">
                <a:lnSpc>
                  <a:spcPts val="2736"/>
                </a:lnSpc>
              </a:pPr>
              <a:r>
                <a:rPr lang="en-US" sz="2400" b="1" spc="-100">
                  <a:solidFill>
                    <a:srgbClr val="000000"/>
                  </a:solidFill>
                  <a:latin typeface="Be Vietnam Ultra-Bold"/>
                  <a:ea typeface="Be Vietnam Ultra-Bold"/>
                  <a:cs typeface="Be Vietnam Ultra-Bold"/>
                  <a:sym typeface="Be Vietnam Ultra-Bold"/>
                </a:rPr>
                <a:t>KHÔNG MẠNH MẼ NHƯ SPARK/FLINK</a:t>
              </a:r>
            </a:p>
          </p:txBody>
        </p:sp>
      </p:grpSp>
      <p:sp>
        <p:nvSpPr>
          <p:cNvPr id="11" name="TextBox 11"/>
          <p:cNvSpPr txBox="1"/>
          <p:nvPr/>
        </p:nvSpPr>
        <p:spPr>
          <a:xfrm>
            <a:off x="546711" y="4159517"/>
            <a:ext cx="2973571" cy="600036"/>
          </a:xfrm>
          <a:prstGeom prst="rect">
            <a:avLst/>
          </a:prstGeom>
        </p:spPr>
        <p:txBody>
          <a:bodyPr wrap="none" lIns="0" tIns="0" rIns="0" bIns="0" rtlCol="0" anchor="t">
            <a:spAutoFit/>
          </a:bodyPr>
          <a:lstStyle/>
          <a:p>
            <a:pPr algn="ctr">
              <a:lnSpc>
                <a:spcPts val="5039"/>
              </a:lnSpc>
              <a:spcBef>
                <a:spcPct val="0"/>
              </a:spcBef>
            </a:pPr>
            <a:r>
              <a:rPr lang="en-US" sz="3599" dirty="0" err="1">
                <a:solidFill>
                  <a:srgbClr val="000000"/>
                </a:solidFill>
                <a:latin typeface="Open Sans Extra Bold"/>
                <a:ea typeface="Open Sans Extra Bold"/>
                <a:cs typeface="Open Sans Extra Bold"/>
                <a:sym typeface="Open Sans Extra Bold"/>
              </a:rPr>
              <a:t>Nhược</a:t>
            </a:r>
            <a:r>
              <a:rPr lang="en-US" sz="3599" b="1" dirty="0">
                <a:solidFill>
                  <a:srgbClr val="000000"/>
                </a:solidFill>
                <a:latin typeface="Open Sans Extra Bold"/>
                <a:ea typeface="Open Sans Extra Bold"/>
                <a:cs typeface="Open Sans Extra Bold"/>
                <a:sym typeface="Open Sans Extra Bold"/>
              </a:rPr>
              <a:t> </a:t>
            </a:r>
            <a:r>
              <a:rPr lang="en-US" sz="3599" b="1" dirty="0" err="1">
                <a:solidFill>
                  <a:srgbClr val="000000"/>
                </a:solidFill>
                <a:latin typeface="Open Sans Extra Bold"/>
                <a:ea typeface="Open Sans Extra Bold"/>
                <a:cs typeface="Open Sans Extra Bold"/>
                <a:sym typeface="Open Sans Extra Bold"/>
              </a:rPr>
              <a:t>điểm</a:t>
            </a:r>
            <a:endParaRPr lang="en-US" sz="3599" b="1" dirty="0">
              <a:solidFill>
                <a:srgbClr val="000000"/>
              </a:solidFill>
              <a:latin typeface="Open Sans Extra Bold"/>
              <a:ea typeface="Open Sans Extra Bold"/>
              <a:cs typeface="Open Sans Extra Bold"/>
              <a:sym typeface="Open Sans Extra Bold"/>
            </a:endParaRPr>
          </a:p>
        </p:txBody>
      </p:sp>
      <p:sp>
        <p:nvSpPr>
          <p:cNvPr id="12" name="TextBox 12"/>
          <p:cNvSpPr txBox="1"/>
          <p:nvPr/>
        </p:nvSpPr>
        <p:spPr>
          <a:xfrm>
            <a:off x="2777641" y="551584"/>
            <a:ext cx="12732717"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000000"/>
                </a:solidFill>
                <a:latin typeface="Be Vietnam Ultra-Bold"/>
                <a:ea typeface="Be Vietnam Ultra-Bold"/>
                <a:cs typeface="Be Vietnam Ultra-Bold"/>
                <a:sym typeface="Be Vietnam Ultra-Bold"/>
              </a:rPr>
              <a:t>ƯU - NHƯỢC ĐIỂM CỦA APACHE BEAM</a:t>
            </a:r>
          </a:p>
        </p:txBody>
      </p:sp>
      <p:sp>
        <p:nvSpPr>
          <p:cNvPr id="13" name="Freeform 13"/>
          <p:cNvSpPr/>
          <p:nvPr/>
        </p:nvSpPr>
        <p:spPr>
          <a:xfrm>
            <a:off x="1150429" y="4965688"/>
            <a:ext cx="1766133" cy="1835824"/>
          </a:xfrm>
          <a:custGeom>
            <a:avLst/>
            <a:gdLst/>
            <a:ahLst/>
            <a:cxnLst/>
            <a:rect l="l" t="t" r="r" b="b"/>
            <a:pathLst>
              <a:path w="1766133" h="1835824">
                <a:moveTo>
                  <a:pt x="0" y="0"/>
                </a:moveTo>
                <a:lnTo>
                  <a:pt x="1766133" y="0"/>
                </a:lnTo>
                <a:lnTo>
                  <a:pt x="1766133" y="1835824"/>
                </a:lnTo>
                <a:lnTo>
                  <a:pt x="0" y="18358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921465" y="4050934"/>
            <a:ext cx="8445069" cy="2185132"/>
            <a:chOff x="0" y="0"/>
            <a:chExt cx="2224216" cy="575508"/>
          </a:xfrm>
        </p:grpSpPr>
        <p:sp>
          <p:nvSpPr>
            <p:cNvPr id="3" name="Freeform 3"/>
            <p:cNvSpPr/>
            <p:nvPr/>
          </p:nvSpPr>
          <p:spPr>
            <a:xfrm>
              <a:off x="0" y="0"/>
              <a:ext cx="2224216" cy="575508"/>
            </a:xfrm>
            <a:custGeom>
              <a:avLst/>
              <a:gdLst/>
              <a:ahLst/>
              <a:cxnLst/>
              <a:rect l="l" t="t" r="r" b="b"/>
              <a:pathLst>
                <a:path w="2224216" h="575508">
                  <a:moveTo>
                    <a:pt x="46754" y="0"/>
                  </a:moveTo>
                  <a:lnTo>
                    <a:pt x="2177462" y="0"/>
                  </a:lnTo>
                  <a:cubicBezTo>
                    <a:pt x="2203284" y="0"/>
                    <a:pt x="2224216" y="20932"/>
                    <a:pt x="2224216" y="46754"/>
                  </a:cubicBezTo>
                  <a:lnTo>
                    <a:pt x="2224216" y="528754"/>
                  </a:lnTo>
                  <a:cubicBezTo>
                    <a:pt x="2224216" y="554576"/>
                    <a:pt x="2203284" y="575508"/>
                    <a:pt x="2177462" y="575508"/>
                  </a:cubicBezTo>
                  <a:lnTo>
                    <a:pt x="46754" y="575508"/>
                  </a:lnTo>
                  <a:cubicBezTo>
                    <a:pt x="20932" y="575508"/>
                    <a:pt x="0" y="554576"/>
                    <a:pt x="0" y="528754"/>
                  </a:cubicBezTo>
                  <a:lnTo>
                    <a:pt x="0" y="46754"/>
                  </a:lnTo>
                  <a:cubicBezTo>
                    <a:pt x="0" y="20932"/>
                    <a:pt x="20932" y="0"/>
                    <a:pt x="46754" y="0"/>
                  </a:cubicBezTo>
                  <a:close/>
                </a:path>
              </a:pathLst>
            </a:custGeom>
            <a:solidFill>
              <a:srgbClr val="FFF5A8"/>
            </a:solidFill>
          </p:spPr>
          <p:txBody>
            <a:bodyPr/>
            <a:lstStyle/>
            <a:p>
              <a:endParaRPr lang="en-US"/>
            </a:p>
          </p:txBody>
        </p:sp>
        <p:sp>
          <p:nvSpPr>
            <p:cNvPr id="4" name="TextBox 4"/>
            <p:cNvSpPr txBox="1"/>
            <p:nvPr/>
          </p:nvSpPr>
          <p:spPr>
            <a:xfrm>
              <a:off x="0" y="9525"/>
              <a:ext cx="2224216" cy="565983"/>
            </a:xfrm>
            <a:prstGeom prst="rect">
              <a:avLst/>
            </a:prstGeom>
          </p:spPr>
          <p:txBody>
            <a:bodyPr lIns="50800" tIns="50800" rIns="50800" bIns="50800" rtlCol="0" anchor="ctr"/>
            <a:lstStyle/>
            <a:p>
              <a:pPr algn="ctr">
                <a:lnSpc>
                  <a:spcPts val="2736"/>
                </a:lnSpc>
              </a:pPr>
              <a:endParaRPr/>
            </a:p>
          </p:txBody>
        </p:sp>
      </p:grpSp>
      <p:sp>
        <p:nvSpPr>
          <p:cNvPr id="5" name="Freeform 5"/>
          <p:cNvSpPr/>
          <p:nvPr/>
        </p:nvSpPr>
        <p:spPr>
          <a:xfrm>
            <a:off x="8561274" y="2666407"/>
            <a:ext cx="1165452" cy="1165452"/>
          </a:xfrm>
          <a:custGeom>
            <a:avLst/>
            <a:gdLst/>
            <a:ahLst/>
            <a:cxnLst/>
            <a:rect l="l" t="t" r="r" b="b"/>
            <a:pathLst>
              <a:path w="1165452" h="1165452">
                <a:moveTo>
                  <a:pt x="0" y="0"/>
                </a:moveTo>
                <a:lnTo>
                  <a:pt x="1165452" y="0"/>
                </a:lnTo>
                <a:lnTo>
                  <a:pt x="1165452" y="1165452"/>
                </a:lnTo>
                <a:lnTo>
                  <a:pt x="0" y="11654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4675618" y="4680266"/>
            <a:ext cx="8936763" cy="993142"/>
          </a:xfrm>
          <a:prstGeom prst="rect">
            <a:avLst/>
          </a:prstGeom>
        </p:spPr>
        <p:txBody>
          <a:bodyPr lIns="0" tIns="0" rIns="0" bIns="0" rtlCol="0" anchor="t">
            <a:spAutoFit/>
          </a:bodyPr>
          <a:lstStyle/>
          <a:p>
            <a:pPr marL="0" lvl="0" indent="0" algn="ctr">
              <a:lnSpc>
                <a:spcPts val="7630"/>
              </a:lnSpc>
            </a:pPr>
            <a:r>
              <a:rPr lang="en-US" sz="7000" b="1" spc="-294">
                <a:solidFill>
                  <a:srgbClr val="3139A8"/>
                </a:solidFill>
                <a:latin typeface="Be Vietnam Ultra-Bold"/>
                <a:ea typeface="Be Vietnam Ultra-Bold"/>
                <a:cs typeface="Be Vietnam Ultra-Bold"/>
                <a:sym typeface="Be Vietnam Ultra-Bold"/>
              </a:rPr>
              <a:t>ỨNG DỤNG THỰC TẾ</a:t>
            </a:r>
          </a:p>
        </p:txBody>
      </p:sp>
      <p:sp>
        <p:nvSpPr>
          <p:cNvPr id="7" name="TextBox 7"/>
          <p:cNvSpPr txBox="1"/>
          <p:nvPr/>
        </p:nvSpPr>
        <p:spPr>
          <a:xfrm>
            <a:off x="4675618" y="2704507"/>
            <a:ext cx="8936763" cy="993142"/>
          </a:xfrm>
          <a:prstGeom prst="rect">
            <a:avLst/>
          </a:prstGeom>
        </p:spPr>
        <p:txBody>
          <a:bodyPr lIns="0" tIns="0" rIns="0" bIns="0" rtlCol="0" anchor="t">
            <a:spAutoFit/>
          </a:bodyPr>
          <a:lstStyle/>
          <a:p>
            <a:pPr marL="0" lvl="0" indent="0" algn="ctr">
              <a:lnSpc>
                <a:spcPts val="7630"/>
              </a:lnSpc>
            </a:pPr>
            <a:r>
              <a:rPr lang="en-US" sz="7000" b="1" spc="-294">
                <a:solidFill>
                  <a:srgbClr val="3139A8"/>
                </a:solidFill>
                <a:latin typeface="Be Vietnam Ultra-Bold"/>
                <a:ea typeface="Be Vietnam Ultra-Bold"/>
                <a:cs typeface="Be Vietnam Ultra-Bold"/>
                <a:sym typeface="Be Vietnam Ultra-Bold"/>
              </a:rPr>
              <a:t>3</a:t>
            </a:r>
          </a:p>
        </p:txBody>
      </p:sp>
      <p:sp>
        <p:nvSpPr>
          <p:cNvPr id="8" name="TextBox 8"/>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3139A8"/>
                </a:solidFill>
                <a:latin typeface="Noto Serif Display"/>
                <a:ea typeface="Noto Serif Display"/>
                <a:cs typeface="Noto Serif Display"/>
                <a:sym typeface="Noto Serif Display"/>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696E"/>
        </a:solidFill>
        <a:effectLst/>
      </p:bgPr>
    </p:bg>
    <p:spTree>
      <p:nvGrpSpPr>
        <p:cNvPr id="1" name=""/>
        <p:cNvGrpSpPr/>
        <p:nvPr/>
      </p:nvGrpSpPr>
      <p:grpSpPr>
        <a:xfrm>
          <a:off x="0" y="0"/>
          <a:ext cx="0" cy="0"/>
          <a:chOff x="0" y="0"/>
          <a:chExt cx="0" cy="0"/>
        </a:xfrm>
      </p:grpSpPr>
      <p:sp>
        <p:nvSpPr>
          <p:cNvPr id="2" name="Freeform 2"/>
          <p:cNvSpPr/>
          <p:nvPr/>
        </p:nvSpPr>
        <p:spPr>
          <a:xfrm>
            <a:off x="953740" y="1661045"/>
            <a:ext cx="16380519" cy="7432661"/>
          </a:xfrm>
          <a:prstGeom prst="roundRect">
            <a:avLst>
              <a:gd name="adj" fmla="val 5213"/>
            </a:avLst>
          </a:prstGeom>
          <a:blipFill>
            <a:blip r:embed="rId3"/>
            <a:stretch>
              <a:fillRect/>
            </a:stretch>
          </a:blipFill>
        </p:spPr>
        <p:txBody>
          <a:bodyPr/>
          <a:lstStyle/>
          <a:p>
            <a:endParaRPr lang="en-US"/>
          </a:p>
        </p:txBody>
      </p:sp>
      <p:sp>
        <p:nvSpPr>
          <p:cNvPr id="3" name="TextBox 3"/>
          <p:cNvSpPr txBox="1"/>
          <p:nvPr/>
        </p:nvSpPr>
        <p:spPr>
          <a:xfrm>
            <a:off x="12345246" y="9305925"/>
            <a:ext cx="13756952" cy="497967"/>
          </a:xfrm>
          <a:prstGeom prst="rect">
            <a:avLst/>
          </a:prstGeom>
        </p:spPr>
        <p:txBody>
          <a:bodyPr lIns="0" tIns="0" rIns="0" bIns="0" rtlCol="0" anchor="t">
            <a:spAutoFit/>
          </a:bodyPr>
          <a:lstStyle/>
          <a:p>
            <a:pPr algn="l">
              <a:lnSpc>
                <a:spcPts val="3924"/>
              </a:lnSpc>
            </a:pPr>
            <a:r>
              <a:rPr lang="en-US" sz="3600" b="1" spc="-151">
                <a:solidFill>
                  <a:srgbClr val="000000"/>
                </a:solidFill>
                <a:latin typeface="Quicksand Medium"/>
                <a:ea typeface="Quicksand Medium"/>
                <a:cs typeface="Quicksand Medium"/>
                <a:sym typeface="Quicksand Medium"/>
              </a:rPr>
              <a:t>*Nguồn: googlecloudtech</a:t>
            </a:r>
          </a:p>
        </p:txBody>
      </p:sp>
      <p:sp>
        <p:nvSpPr>
          <p:cNvPr id="4" name="TextBox 4"/>
          <p:cNvSpPr txBox="1"/>
          <p:nvPr/>
        </p:nvSpPr>
        <p:spPr>
          <a:xfrm>
            <a:off x="5825860" y="551584"/>
            <a:ext cx="6636279" cy="855348"/>
          </a:xfrm>
          <a:prstGeom prst="rect">
            <a:avLst/>
          </a:prstGeom>
        </p:spPr>
        <p:txBody>
          <a:bodyPr lIns="0" tIns="0" rIns="0" bIns="0" rtlCol="0" anchor="t">
            <a:spAutoFit/>
          </a:bodyPr>
          <a:lstStyle/>
          <a:p>
            <a:pPr algn="ctr">
              <a:lnSpc>
                <a:spcPts val="6540"/>
              </a:lnSpc>
              <a:spcBef>
                <a:spcPct val="0"/>
              </a:spcBef>
            </a:pPr>
            <a:r>
              <a:rPr lang="en-US" sz="6000" b="1" spc="-252">
                <a:solidFill>
                  <a:srgbClr val="000000"/>
                </a:solidFill>
                <a:latin typeface="Be Vietnam Ultra-Bold"/>
                <a:ea typeface="Be Vietnam Ultra-Bold"/>
                <a:cs typeface="Be Vietnam Ultra-Bold"/>
                <a:sym typeface="Be Vietnam Ultra-Bold"/>
              </a:rPr>
              <a:t>ỨNG DỤNG THỰC TẾ</a:t>
            </a:r>
          </a:p>
        </p:txBody>
      </p:sp>
      <p:sp>
        <p:nvSpPr>
          <p:cNvPr id="5" name="TextBox 5"/>
          <p:cNvSpPr txBox="1"/>
          <p:nvPr/>
        </p:nvSpPr>
        <p:spPr>
          <a:xfrm>
            <a:off x="669895" y="9445117"/>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696E"/>
        </a:solidFill>
        <a:effectLst/>
      </p:bgPr>
    </p:bg>
    <p:spTree>
      <p:nvGrpSpPr>
        <p:cNvPr id="1" name=""/>
        <p:cNvGrpSpPr/>
        <p:nvPr/>
      </p:nvGrpSpPr>
      <p:grpSpPr>
        <a:xfrm>
          <a:off x="0" y="0"/>
          <a:ext cx="0" cy="0"/>
          <a:chOff x="0" y="0"/>
          <a:chExt cx="0" cy="0"/>
        </a:xfrm>
      </p:grpSpPr>
      <p:sp>
        <p:nvSpPr>
          <p:cNvPr id="2" name="Freeform 2"/>
          <p:cNvSpPr/>
          <p:nvPr/>
        </p:nvSpPr>
        <p:spPr>
          <a:xfrm>
            <a:off x="3910968" y="2849731"/>
            <a:ext cx="10466065" cy="2873037"/>
          </a:xfrm>
          <a:custGeom>
            <a:avLst/>
            <a:gdLst/>
            <a:ahLst/>
            <a:cxnLst/>
            <a:rect l="l" t="t" r="r" b="b"/>
            <a:pathLst>
              <a:path w="10466065" h="2873037">
                <a:moveTo>
                  <a:pt x="0" y="0"/>
                </a:moveTo>
                <a:lnTo>
                  <a:pt x="10466064" y="0"/>
                </a:lnTo>
                <a:lnTo>
                  <a:pt x="10466064" y="2873038"/>
                </a:lnTo>
                <a:lnTo>
                  <a:pt x="0" y="2873038"/>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5187685" y="551584"/>
            <a:ext cx="7912629" cy="855348"/>
          </a:xfrm>
          <a:prstGeom prst="rect">
            <a:avLst/>
          </a:prstGeom>
        </p:spPr>
        <p:txBody>
          <a:bodyPr lIns="0" tIns="0" rIns="0" bIns="0" rtlCol="0" anchor="t">
            <a:spAutoFit/>
          </a:bodyPr>
          <a:lstStyle/>
          <a:p>
            <a:pPr algn="ctr">
              <a:lnSpc>
                <a:spcPts val="6540"/>
              </a:lnSpc>
              <a:spcBef>
                <a:spcPct val="0"/>
              </a:spcBef>
            </a:pPr>
            <a:r>
              <a:rPr lang="en-US" sz="6000" b="1" spc="-252">
                <a:solidFill>
                  <a:srgbClr val="000000"/>
                </a:solidFill>
                <a:latin typeface="Be Vietnam Ultra-Bold"/>
                <a:ea typeface="Be Vietnam Ultra-Bold"/>
                <a:cs typeface="Be Vietnam Ultra-Bold"/>
                <a:sym typeface="Be Vietnam Ultra-Bold"/>
              </a:rPr>
              <a:t>CASE STUDY 1: SPOTIFY</a:t>
            </a:r>
          </a:p>
        </p:txBody>
      </p:sp>
      <p:sp>
        <p:nvSpPr>
          <p:cNvPr id="4" name="TextBox 4"/>
          <p:cNvSpPr txBox="1"/>
          <p:nvPr/>
        </p:nvSpPr>
        <p:spPr>
          <a:xfrm>
            <a:off x="3020786" y="6237895"/>
            <a:ext cx="12246429" cy="1560957"/>
          </a:xfrm>
          <a:prstGeom prst="rect">
            <a:avLst/>
          </a:prstGeom>
        </p:spPr>
        <p:txBody>
          <a:bodyPr lIns="0" tIns="0" rIns="0" bIns="0" rtlCol="0" anchor="t">
            <a:spAutoFit/>
          </a:bodyPr>
          <a:lstStyle/>
          <a:p>
            <a:pPr algn="just">
              <a:lnSpc>
                <a:spcPts val="4103"/>
              </a:lnSpc>
              <a:spcBef>
                <a:spcPct val="0"/>
              </a:spcBef>
            </a:pPr>
            <a:r>
              <a:rPr lang="en-US" sz="3599" spc="-151">
                <a:solidFill>
                  <a:srgbClr val="000000"/>
                </a:solidFill>
                <a:latin typeface="Quicksand"/>
                <a:ea typeface="Quicksand"/>
                <a:cs typeface="Quicksand"/>
                <a:sym typeface="Quicksand"/>
              </a:rPr>
              <a:t>Spotify đã sử dụng Dataflow (với Beam) để xử lý dữ liệu phát nhạc của người dùng theo thời gian thực, cung cấp các thống kê cho người dùng ngay lập tức.</a:t>
            </a:r>
          </a:p>
        </p:txBody>
      </p:sp>
      <p:sp>
        <p:nvSpPr>
          <p:cNvPr id="5" name="TextBox 5"/>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696E"/>
        </a:solidFill>
        <a:effectLst/>
      </p:bgPr>
    </p:bg>
    <p:spTree>
      <p:nvGrpSpPr>
        <p:cNvPr id="1" name=""/>
        <p:cNvGrpSpPr/>
        <p:nvPr/>
      </p:nvGrpSpPr>
      <p:grpSpPr>
        <a:xfrm>
          <a:off x="0" y="0"/>
          <a:ext cx="0" cy="0"/>
          <a:chOff x="0" y="0"/>
          <a:chExt cx="0" cy="0"/>
        </a:xfrm>
      </p:grpSpPr>
      <p:sp>
        <p:nvSpPr>
          <p:cNvPr id="2" name="Freeform 2"/>
          <p:cNvSpPr/>
          <p:nvPr/>
        </p:nvSpPr>
        <p:spPr>
          <a:xfrm>
            <a:off x="5434791" y="2170971"/>
            <a:ext cx="7418418" cy="3659753"/>
          </a:xfrm>
          <a:custGeom>
            <a:avLst/>
            <a:gdLst/>
            <a:ahLst/>
            <a:cxnLst/>
            <a:rect l="l" t="t" r="r" b="b"/>
            <a:pathLst>
              <a:path w="7418418" h="3659753">
                <a:moveTo>
                  <a:pt x="0" y="0"/>
                </a:moveTo>
                <a:lnTo>
                  <a:pt x="7418418" y="0"/>
                </a:lnTo>
                <a:lnTo>
                  <a:pt x="7418418" y="3659753"/>
                </a:lnTo>
                <a:lnTo>
                  <a:pt x="0" y="3659753"/>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5328245" y="551584"/>
            <a:ext cx="7631509" cy="855348"/>
          </a:xfrm>
          <a:prstGeom prst="rect">
            <a:avLst/>
          </a:prstGeom>
        </p:spPr>
        <p:txBody>
          <a:bodyPr lIns="0" tIns="0" rIns="0" bIns="0" rtlCol="0" anchor="t">
            <a:spAutoFit/>
          </a:bodyPr>
          <a:lstStyle/>
          <a:p>
            <a:pPr algn="ctr">
              <a:lnSpc>
                <a:spcPts val="6540"/>
              </a:lnSpc>
              <a:spcBef>
                <a:spcPct val="0"/>
              </a:spcBef>
            </a:pPr>
            <a:r>
              <a:rPr lang="en-US" sz="6000" b="1" spc="-252">
                <a:solidFill>
                  <a:srgbClr val="000000"/>
                </a:solidFill>
                <a:latin typeface="Be Vietnam Ultra-Bold"/>
                <a:ea typeface="Be Vietnam Ultra-Bold"/>
                <a:cs typeface="Be Vietnam Ultra-Bold"/>
                <a:sym typeface="Be Vietnam Ultra-Bold"/>
              </a:rPr>
              <a:t>CASE STUDY 2: AIRBUS</a:t>
            </a:r>
          </a:p>
        </p:txBody>
      </p:sp>
      <p:sp>
        <p:nvSpPr>
          <p:cNvPr id="4" name="TextBox 4"/>
          <p:cNvSpPr txBox="1"/>
          <p:nvPr/>
        </p:nvSpPr>
        <p:spPr>
          <a:xfrm>
            <a:off x="3020786" y="6237895"/>
            <a:ext cx="12246429" cy="1046607"/>
          </a:xfrm>
          <a:prstGeom prst="rect">
            <a:avLst/>
          </a:prstGeom>
        </p:spPr>
        <p:txBody>
          <a:bodyPr lIns="0" tIns="0" rIns="0" bIns="0" rtlCol="0" anchor="t">
            <a:spAutoFit/>
          </a:bodyPr>
          <a:lstStyle/>
          <a:p>
            <a:pPr algn="just">
              <a:lnSpc>
                <a:spcPts val="4103"/>
              </a:lnSpc>
              <a:spcBef>
                <a:spcPct val="0"/>
              </a:spcBef>
            </a:pPr>
            <a:r>
              <a:rPr lang="en-US" sz="3599" spc="-151">
                <a:solidFill>
                  <a:srgbClr val="000000"/>
                </a:solidFill>
                <a:latin typeface="Quicksand"/>
                <a:ea typeface="Quicksand"/>
                <a:cs typeface="Quicksand"/>
                <a:sym typeface="Quicksand"/>
              </a:rPr>
              <a:t>Airbus đã sử dụng Beam để xử lý và phân tích một lượng lớn dữ liệu cảm biến từ các hệ thống máy bay. </a:t>
            </a:r>
          </a:p>
        </p:txBody>
      </p:sp>
      <p:sp>
        <p:nvSpPr>
          <p:cNvPr id="5" name="TextBox 5"/>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9945531" y="1486616"/>
            <a:ext cx="7313769" cy="7313769"/>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txBody>
            <a:bodyPr/>
            <a:lstStyle/>
            <a:p>
              <a:endParaRPr lang="en-US"/>
            </a:p>
          </p:txBody>
        </p:sp>
      </p:grpSp>
      <p:grpSp>
        <p:nvGrpSpPr>
          <p:cNvPr id="4" name="Group 4"/>
          <p:cNvGrpSpPr/>
          <p:nvPr/>
        </p:nvGrpSpPr>
        <p:grpSpPr>
          <a:xfrm>
            <a:off x="1418676" y="1028700"/>
            <a:ext cx="7182803" cy="864184"/>
            <a:chOff x="0" y="0"/>
            <a:chExt cx="2240130" cy="269517"/>
          </a:xfrm>
        </p:grpSpPr>
        <p:sp>
          <p:nvSpPr>
            <p:cNvPr id="5" name="Freeform 5"/>
            <p:cNvSpPr/>
            <p:nvPr/>
          </p:nvSpPr>
          <p:spPr>
            <a:xfrm>
              <a:off x="0" y="0"/>
              <a:ext cx="2240130" cy="269517"/>
            </a:xfrm>
            <a:custGeom>
              <a:avLst/>
              <a:gdLst/>
              <a:ahLst/>
              <a:cxnLst/>
              <a:rect l="l" t="t" r="r" b="b"/>
              <a:pathLst>
                <a:path w="2240130" h="269517">
                  <a:moveTo>
                    <a:pt x="16168" y="0"/>
                  </a:moveTo>
                  <a:lnTo>
                    <a:pt x="2223962" y="0"/>
                  </a:lnTo>
                  <a:cubicBezTo>
                    <a:pt x="2232891" y="0"/>
                    <a:pt x="2240130" y="7238"/>
                    <a:pt x="2240130" y="16168"/>
                  </a:cubicBezTo>
                  <a:lnTo>
                    <a:pt x="2240130" y="253349"/>
                  </a:lnTo>
                  <a:cubicBezTo>
                    <a:pt x="2240130" y="257637"/>
                    <a:pt x="2238427" y="261749"/>
                    <a:pt x="2235395" y="264781"/>
                  </a:cubicBezTo>
                  <a:cubicBezTo>
                    <a:pt x="2232363" y="267813"/>
                    <a:pt x="2228250" y="269517"/>
                    <a:pt x="2223962" y="269517"/>
                  </a:cubicBezTo>
                  <a:lnTo>
                    <a:pt x="16168" y="269517"/>
                  </a:lnTo>
                  <a:cubicBezTo>
                    <a:pt x="11880" y="269517"/>
                    <a:pt x="7767" y="267813"/>
                    <a:pt x="4735" y="264781"/>
                  </a:cubicBezTo>
                  <a:cubicBezTo>
                    <a:pt x="1703" y="261749"/>
                    <a:pt x="0" y="257637"/>
                    <a:pt x="0" y="253349"/>
                  </a:cubicBezTo>
                  <a:lnTo>
                    <a:pt x="0" y="16168"/>
                  </a:lnTo>
                  <a:cubicBezTo>
                    <a:pt x="0" y="11880"/>
                    <a:pt x="1703" y="7767"/>
                    <a:pt x="4735" y="4735"/>
                  </a:cubicBezTo>
                  <a:cubicBezTo>
                    <a:pt x="7767" y="1703"/>
                    <a:pt x="11880" y="0"/>
                    <a:pt x="16168" y="0"/>
                  </a:cubicBezTo>
                  <a:close/>
                </a:path>
              </a:pathLst>
            </a:custGeom>
            <a:solidFill>
              <a:srgbClr val="5383FF"/>
            </a:solidFill>
            <a:ln w="9525" cap="sq">
              <a:solidFill>
                <a:srgbClr val="000000"/>
              </a:solidFill>
              <a:prstDash val="solid"/>
              <a:miter/>
            </a:ln>
          </p:spPr>
          <p:txBody>
            <a:bodyPr/>
            <a:lstStyle/>
            <a:p>
              <a:endParaRPr lang="en-US"/>
            </a:p>
          </p:txBody>
        </p:sp>
        <p:sp>
          <p:nvSpPr>
            <p:cNvPr id="6" name="TextBox 6"/>
            <p:cNvSpPr txBox="1"/>
            <p:nvPr/>
          </p:nvSpPr>
          <p:spPr>
            <a:xfrm>
              <a:off x="0" y="-57150"/>
              <a:ext cx="2240130" cy="326667"/>
            </a:xfrm>
            <a:prstGeom prst="rect">
              <a:avLst/>
            </a:prstGeom>
          </p:spPr>
          <p:txBody>
            <a:bodyPr lIns="50800" tIns="50800" rIns="50800" bIns="50800" rtlCol="0" anchor="ctr"/>
            <a:lstStyle/>
            <a:p>
              <a:pPr algn="just">
                <a:lnSpc>
                  <a:spcPts val="5040"/>
                </a:lnSpc>
                <a:spcBef>
                  <a:spcPct val="0"/>
                </a:spcBef>
              </a:pPr>
              <a:r>
                <a:rPr lang="en-US" sz="3600" b="1">
                  <a:solidFill>
                    <a:srgbClr val="FFFFFF"/>
                  </a:solidFill>
                  <a:latin typeface="Quicksand Bold"/>
                  <a:ea typeface="Quicksand Bold"/>
                  <a:cs typeface="Quicksand Bold"/>
                  <a:sym typeface="Quicksand Bold"/>
                </a:rPr>
                <a:t>1. Giới thiệu chung</a:t>
              </a:r>
            </a:p>
          </p:txBody>
        </p:sp>
      </p:grpSp>
      <p:grpSp>
        <p:nvGrpSpPr>
          <p:cNvPr id="7" name="Group 7"/>
          <p:cNvGrpSpPr/>
          <p:nvPr/>
        </p:nvGrpSpPr>
        <p:grpSpPr>
          <a:xfrm>
            <a:off x="1419067" y="2783595"/>
            <a:ext cx="7183193" cy="864184"/>
            <a:chOff x="0" y="0"/>
            <a:chExt cx="2240252" cy="269517"/>
          </a:xfrm>
        </p:grpSpPr>
        <p:sp>
          <p:nvSpPr>
            <p:cNvPr id="8" name="Freeform 8"/>
            <p:cNvSpPr/>
            <p:nvPr/>
          </p:nvSpPr>
          <p:spPr>
            <a:xfrm>
              <a:off x="0" y="0"/>
              <a:ext cx="2240252" cy="269517"/>
            </a:xfrm>
            <a:custGeom>
              <a:avLst/>
              <a:gdLst/>
              <a:ahLst/>
              <a:cxnLst/>
              <a:rect l="l" t="t" r="r" b="b"/>
              <a:pathLst>
                <a:path w="2240252" h="269517">
                  <a:moveTo>
                    <a:pt x="16167" y="0"/>
                  </a:moveTo>
                  <a:lnTo>
                    <a:pt x="2224085" y="0"/>
                  </a:lnTo>
                  <a:cubicBezTo>
                    <a:pt x="2233014" y="0"/>
                    <a:pt x="2240252" y="7238"/>
                    <a:pt x="2240252" y="16167"/>
                  </a:cubicBezTo>
                  <a:lnTo>
                    <a:pt x="2240252" y="253350"/>
                  </a:lnTo>
                  <a:cubicBezTo>
                    <a:pt x="2240252" y="262279"/>
                    <a:pt x="2233014" y="269517"/>
                    <a:pt x="2224085" y="269517"/>
                  </a:cubicBezTo>
                  <a:lnTo>
                    <a:pt x="16167" y="269517"/>
                  </a:lnTo>
                  <a:cubicBezTo>
                    <a:pt x="7238" y="269517"/>
                    <a:pt x="0" y="262279"/>
                    <a:pt x="0" y="253350"/>
                  </a:cubicBezTo>
                  <a:lnTo>
                    <a:pt x="0" y="16167"/>
                  </a:lnTo>
                  <a:cubicBezTo>
                    <a:pt x="0" y="7238"/>
                    <a:pt x="7238" y="0"/>
                    <a:pt x="16167" y="0"/>
                  </a:cubicBezTo>
                  <a:close/>
                </a:path>
              </a:pathLst>
            </a:custGeom>
            <a:solidFill>
              <a:srgbClr val="3139A8"/>
            </a:solidFill>
            <a:ln w="9525" cap="sq">
              <a:solidFill>
                <a:srgbClr val="000000"/>
              </a:solidFill>
              <a:prstDash val="solid"/>
              <a:miter/>
            </a:ln>
          </p:spPr>
          <p:txBody>
            <a:bodyPr/>
            <a:lstStyle/>
            <a:p>
              <a:endParaRPr lang="en-US"/>
            </a:p>
          </p:txBody>
        </p:sp>
        <p:sp>
          <p:nvSpPr>
            <p:cNvPr id="9" name="TextBox 9"/>
            <p:cNvSpPr txBox="1"/>
            <p:nvPr/>
          </p:nvSpPr>
          <p:spPr>
            <a:xfrm>
              <a:off x="0" y="-57150"/>
              <a:ext cx="2240252" cy="326667"/>
            </a:xfrm>
            <a:prstGeom prst="rect">
              <a:avLst/>
            </a:prstGeom>
          </p:spPr>
          <p:txBody>
            <a:bodyPr lIns="50800" tIns="50800" rIns="50800" bIns="50800" rtlCol="0" anchor="ctr"/>
            <a:lstStyle/>
            <a:p>
              <a:pPr algn="l">
                <a:lnSpc>
                  <a:spcPts val="5040"/>
                </a:lnSpc>
                <a:spcBef>
                  <a:spcPct val="0"/>
                </a:spcBef>
              </a:pPr>
              <a:r>
                <a:rPr lang="en-US" sz="3600" b="1">
                  <a:solidFill>
                    <a:srgbClr val="FFFFFF"/>
                  </a:solidFill>
                  <a:latin typeface="Quicksand Bold"/>
                  <a:ea typeface="Quicksand Bold"/>
                  <a:cs typeface="Quicksand Bold"/>
                  <a:sym typeface="Quicksand Bold"/>
                </a:rPr>
                <a:t>2. Đặc trưng, ưu/nhược điểm</a:t>
              </a:r>
            </a:p>
          </p:txBody>
        </p:sp>
      </p:grpSp>
      <p:grpSp>
        <p:nvGrpSpPr>
          <p:cNvPr id="10" name="Group 10"/>
          <p:cNvGrpSpPr/>
          <p:nvPr/>
        </p:nvGrpSpPr>
        <p:grpSpPr>
          <a:xfrm>
            <a:off x="1418676" y="4538490"/>
            <a:ext cx="7182803" cy="864184"/>
            <a:chOff x="0" y="0"/>
            <a:chExt cx="2240130" cy="269517"/>
          </a:xfrm>
        </p:grpSpPr>
        <p:sp>
          <p:nvSpPr>
            <p:cNvPr id="11" name="Freeform 11"/>
            <p:cNvSpPr/>
            <p:nvPr/>
          </p:nvSpPr>
          <p:spPr>
            <a:xfrm>
              <a:off x="0" y="0"/>
              <a:ext cx="2240130" cy="269517"/>
            </a:xfrm>
            <a:custGeom>
              <a:avLst/>
              <a:gdLst/>
              <a:ahLst/>
              <a:cxnLst/>
              <a:rect l="l" t="t" r="r" b="b"/>
              <a:pathLst>
                <a:path w="2240130" h="269517">
                  <a:moveTo>
                    <a:pt x="16168" y="0"/>
                  </a:moveTo>
                  <a:lnTo>
                    <a:pt x="2223962" y="0"/>
                  </a:lnTo>
                  <a:cubicBezTo>
                    <a:pt x="2232891" y="0"/>
                    <a:pt x="2240130" y="7238"/>
                    <a:pt x="2240130" y="16168"/>
                  </a:cubicBezTo>
                  <a:lnTo>
                    <a:pt x="2240130" y="253349"/>
                  </a:lnTo>
                  <a:cubicBezTo>
                    <a:pt x="2240130" y="257637"/>
                    <a:pt x="2238427" y="261749"/>
                    <a:pt x="2235395" y="264781"/>
                  </a:cubicBezTo>
                  <a:cubicBezTo>
                    <a:pt x="2232363" y="267813"/>
                    <a:pt x="2228250" y="269517"/>
                    <a:pt x="2223962" y="269517"/>
                  </a:cubicBezTo>
                  <a:lnTo>
                    <a:pt x="16168" y="269517"/>
                  </a:lnTo>
                  <a:cubicBezTo>
                    <a:pt x="11880" y="269517"/>
                    <a:pt x="7767" y="267813"/>
                    <a:pt x="4735" y="264781"/>
                  </a:cubicBezTo>
                  <a:cubicBezTo>
                    <a:pt x="1703" y="261749"/>
                    <a:pt x="0" y="257637"/>
                    <a:pt x="0" y="253349"/>
                  </a:cubicBezTo>
                  <a:lnTo>
                    <a:pt x="0" y="16168"/>
                  </a:lnTo>
                  <a:cubicBezTo>
                    <a:pt x="0" y="11880"/>
                    <a:pt x="1703" y="7767"/>
                    <a:pt x="4735" y="4735"/>
                  </a:cubicBezTo>
                  <a:cubicBezTo>
                    <a:pt x="7767" y="1703"/>
                    <a:pt x="11880" y="0"/>
                    <a:pt x="16168" y="0"/>
                  </a:cubicBezTo>
                  <a:close/>
                </a:path>
              </a:pathLst>
            </a:custGeom>
            <a:solidFill>
              <a:srgbClr val="06C892"/>
            </a:solidFill>
            <a:ln w="9525" cap="sq">
              <a:solidFill>
                <a:srgbClr val="000000"/>
              </a:solidFill>
              <a:prstDash val="solid"/>
              <a:miter/>
            </a:ln>
          </p:spPr>
          <p:txBody>
            <a:bodyPr/>
            <a:lstStyle/>
            <a:p>
              <a:endParaRPr lang="en-US"/>
            </a:p>
          </p:txBody>
        </p:sp>
        <p:sp>
          <p:nvSpPr>
            <p:cNvPr id="12" name="TextBox 12"/>
            <p:cNvSpPr txBox="1"/>
            <p:nvPr/>
          </p:nvSpPr>
          <p:spPr>
            <a:xfrm>
              <a:off x="0" y="-57150"/>
              <a:ext cx="2240130" cy="326667"/>
            </a:xfrm>
            <a:prstGeom prst="rect">
              <a:avLst/>
            </a:prstGeom>
          </p:spPr>
          <p:txBody>
            <a:bodyPr lIns="50800" tIns="50800" rIns="50800" bIns="50800" rtlCol="0" anchor="ctr"/>
            <a:lstStyle/>
            <a:p>
              <a:pPr algn="l">
                <a:lnSpc>
                  <a:spcPts val="5040"/>
                </a:lnSpc>
                <a:spcBef>
                  <a:spcPct val="0"/>
                </a:spcBef>
              </a:pPr>
              <a:r>
                <a:rPr lang="en-US" sz="3600" b="1">
                  <a:solidFill>
                    <a:srgbClr val="FFFFFF"/>
                  </a:solidFill>
                  <a:latin typeface="Quicksand Bold"/>
                  <a:ea typeface="Quicksand Bold"/>
                  <a:cs typeface="Quicksand Bold"/>
                  <a:sym typeface="Quicksand Bold"/>
                </a:rPr>
                <a:t>3. Ứng dụng thực tế</a:t>
              </a:r>
            </a:p>
          </p:txBody>
        </p:sp>
      </p:grpSp>
      <p:grpSp>
        <p:nvGrpSpPr>
          <p:cNvPr id="13" name="Group 13"/>
          <p:cNvGrpSpPr/>
          <p:nvPr/>
        </p:nvGrpSpPr>
        <p:grpSpPr>
          <a:xfrm>
            <a:off x="1419458" y="6291090"/>
            <a:ext cx="7182803" cy="864184"/>
            <a:chOff x="0" y="0"/>
            <a:chExt cx="2240130" cy="269517"/>
          </a:xfrm>
        </p:grpSpPr>
        <p:sp>
          <p:nvSpPr>
            <p:cNvPr id="14" name="Freeform 14"/>
            <p:cNvSpPr/>
            <p:nvPr/>
          </p:nvSpPr>
          <p:spPr>
            <a:xfrm>
              <a:off x="0" y="0"/>
              <a:ext cx="2240130" cy="269517"/>
            </a:xfrm>
            <a:custGeom>
              <a:avLst/>
              <a:gdLst/>
              <a:ahLst/>
              <a:cxnLst/>
              <a:rect l="l" t="t" r="r" b="b"/>
              <a:pathLst>
                <a:path w="2240130" h="269517">
                  <a:moveTo>
                    <a:pt x="16168" y="0"/>
                  </a:moveTo>
                  <a:lnTo>
                    <a:pt x="2223962" y="0"/>
                  </a:lnTo>
                  <a:cubicBezTo>
                    <a:pt x="2232891" y="0"/>
                    <a:pt x="2240130" y="7238"/>
                    <a:pt x="2240130" y="16168"/>
                  </a:cubicBezTo>
                  <a:lnTo>
                    <a:pt x="2240130" y="253349"/>
                  </a:lnTo>
                  <a:cubicBezTo>
                    <a:pt x="2240130" y="257637"/>
                    <a:pt x="2238427" y="261749"/>
                    <a:pt x="2235395" y="264781"/>
                  </a:cubicBezTo>
                  <a:cubicBezTo>
                    <a:pt x="2232363" y="267813"/>
                    <a:pt x="2228250" y="269517"/>
                    <a:pt x="2223962" y="269517"/>
                  </a:cubicBezTo>
                  <a:lnTo>
                    <a:pt x="16168" y="269517"/>
                  </a:lnTo>
                  <a:cubicBezTo>
                    <a:pt x="11880" y="269517"/>
                    <a:pt x="7767" y="267813"/>
                    <a:pt x="4735" y="264781"/>
                  </a:cubicBezTo>
                  <a:cubicBezTo>
                    <a:pt x="1703" y="261749"/>
                    <a:pt x="0" y="257637"/>
                    <a:pt x="0" y="253349"/>
                  </a:cubicBezTo>
                  <a:lnTo>
                    <a:pt x="0" y="16168"/>
                  </a:lnTo>
                  <a:cubicBezTo>
                    <a:pt x="0" y="11880"/>
                    <a:pt x="1703" y="7767"/>
                    <a:pt x="4735" y="4735"/>
                  </a:cubicBezTo>
                  <a:cubicBezTo>
                    <a:pt x="7767" y="1703"/>
                    <a:pt x="11880" y="0"/>
                    <a:pt x="16168" y="0"/>
                  </a:cubicBezTo>
                  <a:close/>
                </a:path>
              </a:pathLst>
            </a:custGeom>
            <a:solidFill>
              <a:srgbClr val="5383FF"/>
            </a:solidFill>
            <a:ln w="9525" cap="sq">
              <a:solidFill>
                <a:srgbClr val="000000"/>
              </a:solidFill>
              <a:prstDash val="solid"/>
              <a:miter/>
            </a:ln>
          </p:spPr>
          <p:txBody>
            <a:bodyPr/>
            <a:lstStyle/>
            <a:p>
              <a:endParaRPr lang="en-US"/>
            </a:p>
          </p:txBody>
        </p:sp>
        <p:sp>
          <p:nvSpPr>
            <p:cNvPr id="15" name="TextBox 15"/>
            <p:cNvSpPr txBox="1"/>
            <p:nvPr/>
          </p:nvSpPr>
          <p:spPr>
            <a:xfrm>
              <a:off x="0" y="-57150"/>
              <a:ext cx="2240130" cy="326667"/>
            </a:xfrm>
            <a:prstGeom prst="rect">
              <a:avLst/>
            </a:prstGeom>
          </p:spPr>
          <p:txBody>
            <a:bodyPr lIns="50800" tIns="50800" rIns="50800" bIns="50800" rtlCol="0" anchor="ctr"/>
            <a:lstStyle/>
            <a:p>
              <a:pPr algn="l">
                <a:lnSpc>
                  <a:spcPts val="5040"/>
                </a:lnSpc>
                <a:spcBef>
                  <a:spcPct val="0"/>
                </a:spcBef>
              </a:pPr>
              <a:r>
                <a:rPr lang="en-US" sz="3600" b="1">
                  <a:solidFill>
                    <a:srgbClr val="FFFFFF"/>
                  </a:solidFill>
                  <a:latin typeface="Quicksand Bold"/>
                  <a:ea typeface="Quicksand Bold"/>
                  <a:cs typeface="Quicksand Bold"/>
                  <a:sym typeface="Quicksand Bold"/>
                </a:rPr>
                <a:t>4. So sánh với Spark  </a:t>
              </a:r>
            </a:p>
          </p:txBody>
        </p:sp>
      </p:grpSp>
      <p:grpSp>
        <p:nvGrpSpPr>
          <p:cNvPr id="16" name="Group 16"/>
          <p:cNvGrpSpPr/>
          <p:nvPr/>
        </p:nvGrpSpPr>
        <p:grpSpPr>
          <a:xfrm>
            <a:off x="1418676" y="8043690"/>
            <a:ext cx="7182803" cy="864184"/>
            <a:chOff x="0" y="0"/>
            <a:chExt cx="2240130" cy="269517"/>
          </a:xfrm>
        </p:grpSpPr>
        <p:sp>
          <p:nvSpPr>
            <p:cNvPr id="17" name="Freeform 17"/>
            <p:cNvSpPr/>
            <p:nvPr/>
          </p:nvSpPr>
          <p:spPr>
            <a:xfrm>
              <a:off x="0" y="0"/>
              <a:ext cx="2240130" cy="269517"/>
            </a:xfrm>
            <a:custGeom>
              <a:avLst/>
              <a:gdLst/>
              <a:ahLst/>
              <a:cxnLst/>
              <a:rect l="l" t="t" r="r" b="b"/>
              <a:pathLst>
                <a:path w="2240130" h="269517">
                  <a:moveTo>
                    <a:pt x="16168" y="0"/>
                  </a:moveTo>
                  <a:lnTo>
                    <a:pt x="2223962" y="0"/>
                  </a:lnTo>
                  <a:cubicBezTo>
                    <a:pt x="2232891" y="0"/>
                    <a:pt x="2240130" y="7238"/>
                    <a:pt x="2240130" y="16168"/>
                  </a:cubicBezTo>
                  <a:lnTo>
                    <a:pt x="2240130" y="253349"/>
                  </a:lnTo>
                  <a:cubicBezTo>
                    <a:pt x="2240130" y="257637"/>
                    <a:pt x="2238427" y="261749"/>
                    <a:pt x="2235395" y="264781"/>
                  </a:cubicBezTo>
                  <a:cubicBezTo>
                    <a:pt x="2232363" y="267813"/>
                    <a:pt x="2228250" y="269517"/>
                    <a:pt x="2223962" y="269517"/>
                  </a:cubicBezTo>
                  <a:lnTo>
                    <a:pt x="16168" y="269517"/>
                  </a:lnTo>
                  <a:cubicBezTo>
                    <a:pt x="11880" y="269517"/>
                    <a:pt x="7767" y="267813"/>
                    <a:pt x="4735" y="264781"/>
                  </a:cubicBezTo>
                  <a:cubicBezTo>
                    <a:pt x="1703" y="261749"/>
                    <a:pt x="0" y="257637"/>
                    <a:pt x="0" y="253349"/>
                  </a:cubicBezTo>
                  <a:lnTo>
                    <a:pt x="0" y="16168"/>
                  </a:lnTo>
                  <a:cubicBezTo>
                    <a:pt x="0" y="11880"/>
                    <a:pt x="1703" y="7767"/>
                    <a:pt x="4735" y="4735"/>
                  </a:cubicBezTo>
                  <a:cubicBezTo>
                    <a:pt x="7767" y="1703"/>
                    <a:pt x="11880" y="0"/>
                    <a:pt x="16168" y="0"/>
                  </a:cubicBezTo>
                  <a:close/>
                </a:path>
              </a:pathLst>
            </a:custGeom>
            <a:solidFill>
              <a:srgbClr val="3139A8"/>
            </a:solidFill>
            <a:ln w="9525" cap="sq">
              <a:solidFill>
                <a:srgbClr val="000000"/>
              </a:solidFill>
              <a:prstDash val="solid"/>
              <a:miter/>
            </a:ln>
          </p:spPr>
          <p:txBody>
            <a:bodyPr/>
            <a:lstStyle/>
            <a:p>
              <a:endParaRPr lang="en-US"/>
            </a:p>
          </p:txBody>
        </p:sp>
        <p:sp>
          <p:nvSpPr>
            <p:cNvPr id="18" name="TextBox 18"/>
            <p:cNvSpPr txBox="1"/>
            <p:nvPr/>
          </p:nvSpPr>
          <p:spPr>
            <a:xfrm>
              <a:off x="0" y="-57150"/>
              <a:ext cx="2240130" cy="326667"/>
            </a:xfrm>
            <a:prstGeom prst="rect">
              <a:avLst/>
            </a:prstGeom>
          </p:spPr>
          <p:txBody>
            <a:bodyPr lIns="50800" tIns="50800" rIns="50800" bIns="50800" rtlCol="0" anchor="ctr"/>
            <a:lstStyle/>
            <a:p>
              <a:pPr algn="l">
                <a:lnSpc>
                  <a:spcPts val="5040"/>
                </a:lnSpc>
                <a:spcBef>
                  <a:spcPct val="0"/>
                </a:spcBef>
              </a:pPr>
              <a:r>
                <a:rPr lang="en-US" sz="3600" b="1">
                  <a:solidFill>
                    <a:srgbClr val="FFFFFF"/>
                  </a:solidFill>
                  <a:latin typeface="Quicksand Bold"/>
                  <a:ea typeface="Quicksand Bold"/>
                  <a:cs typeface="Quicksand Bold"/>
                  <a:sym typeface="Quicksand Bold"/>
                </a:rPr>
                <a:t>5. Demo</a:t>
              </a:r>
            </a:p>
          </p:txBody>
        </p:sp>
      </p:grpSp>
      <p:sp>
        <p:nvSpPr>
          <p:cNvPr id="19" name="TextBox 19"/>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3217171" y="4050934"/>
            <a:ext cx="11853659" cy="2185132"/>
            <a:chOff x="0" y="0"/>
            <a:chExt cx="3121951" cy="575508"/>
          </a:xfrm>
        </p:grpSpPr>
        <p:sp>
          <p:nvSpPr>
            <p:cNvPr id="3" name="Freeform 3"/>
            <p:cNvSpPr/>
            <p:nvPr/>
          </p:nvSpPr>
          <p:spPr>
            <a:xfrm>
              <a:off x="0" y="0"/>
              <a:ext cx="3121951" cy="575508"/>
            </a:xfrm>
            <a:custGeom>
              <a:avLst/>
              <a:gdLst/>
              <a:ahLst/>
              <a:cxnLst/>
              <a:rect l="l" t="t" r="r" b="b"/>
              <a:pathLst>
                <a:path w="3121951" h="575508">
                  <a:moveTo>
                    <a:pt x="33309" y="0"/>
                  </a:moveTo>
                  <a:lnTo>
                    <a:pt x="3088642" y="0"/>
                  </a:lnTo>
                  <a:cubicBezTo>
                    <a:pt x="3097476" y="0"/>
                    <a:pt x="3105949" y="3509"/>
                    <a:pt x="3112195" y="9756"/>
                  </a:cubicBezTo>
                  <a:cubicBezTo>
                    <a:pt x="3118442" y="16003"/>
                    <a:pt x="3121951" y="24475"/>
                    <a:pt x="3121951" y="33309"/>
                  </a:cubicBezTo>
                  <a:lnTo>
                    <a:pt x="3121951" y="542199"/>
                  </a:lnTo>
                  <a:cubicBezTo>
                    <a:pt x="3121951" y="551033"/>
                    <a:pt x="3118442" y="559505"/>
                    <a:pt x="3112195" y="565752"/>
                  </a:cubicBezTo>
                  <a:cubicBezTo>
                    <a:pt x="3105949" y="571999"/>
                    <a:pt x="3097476" y="575508"/>
                    <a:pt x="3088642" y="575508"/>
                  </a:cubicBezTo>
                  <a:lnTo>
                    <a:pt x="33309" y="575508"/>
                  </a:lnTo>
                  <a:cubicBezTo>
                    <a:pt x="24475" y="575508"/>
                    <a:pt x="16003" y="571999"/>
                    <a:pt x="9756" y="565752"/>
                  </a:cubicBezTo>
                  <a:cubicBezTo>
                    <a:pt x="3509" y="559505"/>
                    <a:pt x="0" y="551033"/>
                    <a:pt x="0" y="542199"/>
                  </a:cubicBezTo>
                  <a:lnTo>
                    <a:pt x="0" y="33309"/>
                  </a:lnTo>
                  <a:cubicBezTo>
                    <a:pt x="0" y="24475"/>
                    <a:pt x="3509" y="16003"/>
                    <a:pt x="9756" y="9756"/>
                  </a:cubicBezTo>
                  <a:cubicBezTo>
                    <a:pt x="16003" y="3509"/>
                    <a:pt x="24475" y="0"/>
                    <a:pt x="33309" y="0"/>
                  </a:cubicBezTo>
                  <a:close/>
                </a:path>
              </a:pathLst>
            </a:custGeom>
            <a:solidFill>
              <a:srgbClr val="FFF5A8"/>
            </a:solidFill>
          </p:spPr>
          <p:txBody>
            <a:bodyPr/>
            <a:lstStyle/>
            <a:p>
              <a:endParaRPr lang="en-US"/>
            </a:p>
          </p:txBody>
        </p:sp>
        <p:sp>
          <p:nvSpPr>
            <p:cNvPr id="4" name="TextBox 4"/>
            <p:cNvSpPr txBox="1"/>
            <p:nvPr/>
          </p:nvSpPr>
          <p:spPr>
            <a:xfrm>
              <a:off x="0" y="9525"/>
              <a:ext cx="3121951" cy="565983"/>
            </a:xfrm>
            <a:prstGeom prst="rect">
              <a:avLst/>
            </a:prstGeom>
          </p:spPr>
          <p:txBody>
            <a:bodyPr lIns="50800" tIns="50800" rIns="50800" bIns="50800" rtlCol="0" anchor="ctr"/>
            <a:lstStyle/>
            <a:p>
              <a:pPr algn="ctr">
                <a:lnSpc>
                  <a:spcPts val="2736"/>
                </a:lnSpc>
              </a:pPr>
              <a:endParaRPr/>
            </a:p>
          </p:txBody>
        </p:sp>
      </p:grpSp>
      <p:sp>
        <p:nvSpPr>
          <p:cNvPr id="5" name="Freeform 5"/>
          <p:cNvSpPr/>
          <p:nvPr/>
        </p:nvSpPr>
        <p:spPr>
          <a:xfrm>
            <a:off x="8561274" y="2666407"/>
            <a:ext cx="1165452" cy="1165452"/>
          </a:xfrm>
          <a:custGeom>
            <a:avLst/>
            <a:gdLst/>
            <a:ahLst/>
            <a:cxnLst/>
            <a:rect l="l" t="t" r="r" b="b"/>
            <a:pathLst>
              <a:path w="1165452" h="1165452">
                <a:moveTo>
                  <a:pt x="0" y="0"/>
                </a:moveTo>
                <a:lnTo>
                  <a:pt x="1165452" y="0"/>
                </a:lnTo>
                <a:lnTo>
                  <a:pt x="1165452" y="1165452"/>
                </a:lnTo>
                <a:lnTo>
                  <a:pt x="0" y="11654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3542824" y="4680266"/>
            <a:ext cx="11202353" cy="993142"/>
          </a:xfrm>
          <a:prstGeom prst="rect">
            <a:avLst/>
          </a:prstGeom>
        </p:spPr>
        <p:txBody>
          <a:bodyPr lIns="0" tIns="0" rIns="0" bIns="0" rtlCol="0" anchor="t">
            <a:spAutoFit/>
          </a:bodyPr>
          <a:lstStyle/>
          <a:p>
            <a:pPr marL="0" lvl="0" indent="0" algn="ctr">
              <a:lnSpc>
                <a:spcPts val="7630"/>
              </a:lnSpc>
            </a:pPr>
            <a:r>
              <a:rPr lang="en-US" sz="7000" b="1" spc="-294">
                <a:solidFill>
                  <a:srgbClr val="3139A8"/>
                </a:solidFill>
                <a:latin typeface="Be Vietnam Ultra-Bold"/>
                <a:ea typeface="Be Vietnam Ultra-Bold"/>
                <a:cs typeface="Be Vietnam Ultra-Bold"/>
                <a:sym typeface="Be Vietnam Ultra-Bold"/>
              </a:rPr>
              <a:t>SO SÁNH VỚI APACHE SPARK</a:t>
            </a:r>
          </a:p>
        </p:txBody>
      </p:sp>
      <p:sp>
        <p:nvSpPr>
          <p:cNvPr id="7" name="TextBox 7"/>
          <p:cNvSpPr txBox="1"/>
          <p:nvPr/>
        </p:nvSpPr>
        <p:spPr>
          <a:xfrm>
            <a:off x="4675618" y="2704507"/>
            <a:ext cx="8936763" cy="993142"/>
          </a:xfrm>
          <a:prstGeom prst="rect">
            <a:avLst/>
          </a:prstGeom>
        </p:spPr>
        <p:txBody>
          <a:bodyPr lIns="0" tIns="0" rIns="0" bIns="0" rtlCol="0" anchor="t">
            <a:spAutoFit/>
          </a:bodyPr>
          <a:lstStyle/>
          <a:p>
            <a:pPr marL="0" lvl="0" indent="0" algn="ctr">
              <a:lnSpc>
                <a:spcPts val="7630"/>
              </a:lnSpc>
            </a:pPr>
            <a:r>
              <a:rPr lang="en-US" sz="7000" b="1" spc="-294">
                <a:solidFill>
                  <a:srgbClr val="3139A8"/>
                </a:solidFill>
                <a:latin typeface="Be Vietnam Ultra-Bold"/>
                <a:ea typeface="Be Vietnam Ultra-Bold"/>
                <a:cs typeface="Be Vietnam Ultra-Bold"/>
                <a:sym typeface="Be Vietnam Ultra-Bold"/>
              </a:rPr>
              <a:t>4</a:t>
            </a:r>
          </a:p>
        </p:txBody>
      </p:sp>
      <p:sp>
        <p:nvSpPr>
          <p:cNvPr id="8" name="TextBox 8"/>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3139A8"/>
                </a:solidFill>
                <a:latin typeface="Noto Serif Display"/>
                <a:ea typeface="Noto Serif Display"/>
                <a:cs typeface="Noto Serif Display"/>
                <a:sym typeface="Noto Serif Display"/>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696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23354" y="1524650"/>
          <a:ext cx="12286758" cy="7521743"/>
        </p:xfrm>
        <a:graphic>
          <a:graphicData uri="http://schemas.openxmlformats.org/drawingml/2006/table">
            <a:tbl>
              <a:tblPr/>
              <a:tblGrid>
                <a:gridCol w="2433245">
                  <a:extLst>
                    <a:ext uri="{9D8B030D-6E8A-4147-A177-3AD203B41FA5}">
                      <a16:colId xmlns:a16="http://schemas.microsoft.com/office/drawing/2014/main" val="20000"/>
                    </a:ext>
                  </a:extLst>
                </a:gridCol>
                <a:gridCol w="4710768">
                  <a:extLst>
                    <a:ext uri="{9D8B030D-6E8A-4147-A177-3AD203B41FA5}">
                      <a16:colId xmlns:a16="http://schemas.microsoft.com/office/drawing/2014/main" val="20001"/>
                    </a:ext>
                  </a:extLst>
                </a:gridCol>
                <a:gridCol w="5142745">
                  <a:extLst>
                    <a:ext uri="{9D8B030D-6E8A-4147-A177-3AD203B41FA5}">
                      <a16:colId xmlns:a16="http://schemas.microsoft.com/office/drawing/2014/main" val="20002"/>
                    </a:ext>
                  </a:extLst>
                </a:gridCol>
              </a:tblGrid>
              <a:tr h="1234467">
                <a:tc>
                  <a:txBody>
                    <a:bodyPr/>
                    <a:lstStyle/>
                    <a:p>
                      <a:pPr algn="ctr">
                        <a:lnSpc>
                          <a:spcPts val="2799"/>
                        </a:lnSpc>
                        <a:defRPr/>
                      </a:pPr>
                      <a:r>
                        <a:rPr lang="en-US" sz="2799" b="1">
                          <a:solidFill>
                            <a:srgbClr val="FFFFFF"/>
                          </a:solidFill>
                          <a:latin typeface="Be Vietnam Ultra-Bold"/>
                          <a:ea typeface="Be Vietnam Ultra-Bold"/>
                          <a:cs typeface="Be Vietnam Ultra-Bold"/>
                          <a:sym typeface="Be Vietnam Ultra-Bold"/>
                        </a:rPr>
                        <a:t>Tiêu chí</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15FFF"/>
                    </a:solidFill>
                  </a:tcPr>
                </a:tc>
                <a:tc>
                  <a:txBody>
                    <a:bodyPr/>
                    <a:lstStyle/>
                    <a:p>
                      <a:pPr algn="ctr">
                        <a:lnSpc>
                          <a:spcPts val="2799"/>
                        </a:lnSpc>
                        <a:defRPr/>
                      </a:pPr>
                      <a:r>
                        <a:rPr lang="en-US" sz="2799" b="1">
                          <a:solidFill>
                            <a:srgbClr val="F1F5F7"/>
                          </a:solidFill>
                          <a:latin typeface="Be Vietnam Ultra-Bold"/>
                          <a:ea typeface="Be Vietnam Ultra-Bold"/>
                          <a:cs typeface="Be Vietnam Ultra-Bold"/>
                          <a:sym typeface="Be Vietnam Ultra-Bold"/>
                        </a:rPr>
                        <a:t>Apache Beam</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15FFF"/>
                    </a:solidFill>
                  </a:tcPr>
                </a:tc>
                <a:tc>
                  <a:txBody>
                    <a:bodyPr/>
                    <a:lstStyle/>
                    <a:p>
                      <a:pPr algn="ctr">
                        <a:lnSpc>
                          <a:spcPts val="2799"/>
                        </a:lnSpc>
                        <a:defRPr/>
                      </a:pPr>
                      <a:r>
                        <a:rPr lang="en-US" sz="2799" b="1">
                          <a:solidFill>
                            <a:srgbClr val="FFFFFF"/>
                          </a:solidFill>
                          <a:latin typeface="Be Vietnam Ultra-Bold"/>
                          <a:ea typeface="Be Vietnam Ultra-Bold"/>
                          <a:cs typeface="Be Vietnam Ultra-Bold"/>
                          <a:sym typeface="Be Vietnam Ultra-Bold"/>
                        </a:rPr>
                        <a:t>Apache Spark</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15FFF"/>
                    </a:solidFill>
                  </a:tcPr>
                </a:tc>
                <a:extLst>
                  <a:ext uri="{0D108BD9-81ED-4DB2-BD59-A6C34878D82A}">
                    <a16:rowId xmlns:a16="http://schemas.microsoft.com/office/drawing/2014/main" val="10000"/>
                  </a:ext>
                </a:extLst>
              </a:tr>
              <a:tr h="2170674">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API </a:t>
                      </a:r>
                    </a:p>
                    <a:p>
                      <a:pPr algn="ctr">
                        <a:lnSpc>
                          <a:spcPts val="2799"/>
                        </a:lnSpc>
                      </a:pPr>
                      <a:r>
                        <a:rPr lang="en-US" sz="2799">
                          <a:solidFill>
                            <a:srgbClr val="000000"/>
                          </a:solidFill>
                          <a:latin typeface="Be Vietnam"/>
                          <a:ea typeface="Be Vietnam"/>
                          <a:cs typeface="Be Vietnam"/>
                          <a:sym typeface="Be Vietnam"/>
                        </a:rPr>
                        <a:t>thống nhất</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Thống nhất cho</a:t>
                      </a:r>
                    </a:p>
                    <a:p>
                      <a:pPr algn="ctr">
                        <a:lnSpc>
                          <a:spcPts val="2799"/>
                        </a:lnSpc>
                      </a:pPr>
                      <a:r>
                        <a:rPr lang="en-US" sz="2799">
                          <a:solidFill>
                            <a:srgbClr val="000000"/>
                          </a:solidFill>
                          <a:latin typeface="Be Vietnam"/>
                          <a:ea typeface="Be Vietnam"/>
                          <a:cs typeface="Be Vietnam"/>
                          <a:sym typeface="Be Vietnam"/>
                        </a:rPr>
                        <a:t>  cả batch và streaming</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Batch và</a:t>
                      </a:r>
                    </a:p>
                    <a:p>
                      <a:pPr algn="ctr">
                        <a:lnSpc>
                          <a:spcPts val="2799"/>
                        </a:lnSpc>
                      </a:pPr>
                      <a:r>
                        <a:rPr lang="en-US" sz="2799">
                          <a:solidFill>
                            <a:srgbClr val="000000"/>
                          </a:solidFill>
                          <a:latin typeface="Be Vietnam"/>
                          <a:ea typeface="Be Vietnam"/>
                          <a:cs typeface="Be Vietnam"/>
                          <a:sym typeface="Be Vietnam"/>
                        </a:rPr>
                        <a:t>  streaming có API riêng biệt</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70964">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Platform</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Hỗ trợ nhiều runner (Spark,</a:t>
                      </a:r>
                    </a:p>
                    <a:p>
                      <a:pPr algn="ctr">
                        <a:lnSpc>
                          <a:spcPts val="2799"/>
                        </a:lnSpc>
                      </a:pPr>
                      <a:r>
                        <a:rPr lang="en-US" sz="2799">
                          <a:solidFill>
                            <a:srgbClr val="000000"/>
                          </a:solidFill>
                          <a:latin typeface="Be Vietnam"/>
                          <a:ea typeface="Be Vietnam"/>
                          <a:cs typeface="Be Vietnam"/>
                          <a:sym typeface="Be Vietnam"/>
                        </a:rPr>
                        <a:t>  Flink, Dataflow, etc.)</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Chạy chủ yếu trên Spark</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45638">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Cộng đồng phát triển</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Mới hơn, nhưng</a:t>
                      </a:r>
                    </a:p>
                    <a:p>
                      <a:pPr algn="ctr">
                        <a:lnSpc>
                          <a:spcPts val="2799"/>
                        </a:lnSpc>
                      </a:pPr>
                      <a:r>
                        <a:rPr lang="en-US" sz="2799">
                          <a:solidFill>
                            <a:srgbClr val="000000"/>
                          </a:solidFill>
                          <a:latin typeface="Be Vietnam"/>
                          <a:ea typeface="Be Vietnam"/>
                          <a:cs typeface="Be Vietnam"/>
                          <a:sym typeface="Be Vietnam"/>
                        </a:rPr>
                        <a:t>  phát triển nhanh</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Đã phát triển</a:t>
                      </a:r>
                    </a:p>
                    <a:p>
                      <a:pPr algn="ctr">
                        <a:lnSpc>
                          <a:spcPts val="2799"/>
                        </a:lnSpc>
                      </a:pPr>
                      <a:r>
                        <a:rPr lang="en-US" sz="2799">
                          <a:solidFill>
                            <a:srgbClr val="000000"/>
                          </a:solidFill>
                          <a:latin typeface="Be Vietnam"/>
                          <a:ea typeface="Be Vietnam"/>
                          <a:cs typeface="Be Vietnam"/>
                          <a:sym typeface="Be Vietnam"/>
                        </a:rPr>
                        <a:t>  lâu hơn và có cộng đồng lớn</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Freeform 3"/>
          <p:cNvSpPr/>
          <p:nvPr/>
        </p:nvSpPr>
        <p:spPr>
          <a:xfrm>
            <a:off x="12510112" y="2774274"/>
            <a:ext cx="5777888" cy="3683403"/>
          </a:xfrm>
          <a:custGeom>
            <a:avLst/>
            <a:gdLst/>
            <a:ahLst/>
            <a:cxnLst/>
            <a:rect l="l" t="t" r="r" b="b"/>
            <a:pathLst>
              <a:path w="5777888" h="3683403">
                <a:moveTo>
                  <a:pt x="0" y="0"/>
                </a:moveTo>
                <a:lnTo>
                  <a:pt x="5777888" y="0"/>
                </a:lnTo>
                <a:lnTo>
                  <a:pt x="5777888" y="3683404"/>
                </a:lnTo>
                <a:lnTo>
                  <a:pt x="0" y="3683404"/>
                </a:lnTo>
                <a:lnTo>
                  <a:pt x="0" y="0"/>
                </a:lnTo>
                <a:close/>
              </a:path>
            </a:pathLst>
          </a:custGeom>
          <a:blipFill>
            <a:blip r:embed="rId2"/>
            <a:stretch>
              <a:fillRect/>
            </a:stretch>
          </a:blipFill>
        </p:spPr>
        <p:txBody>
          <a:bodyPr/>
          <a:lstStyle/>
          <a:p>
            <a:endParaRPr lang="en-US"/>
          </a:p>
        </p:txBody>
      </p:sp>
      <p:sp>
        <p:nvSpPr>
          <p:cNvPr id="4" name="Freeform 4"/>
          <p:cNvSpPr/>
          <p:nvPr/>
        </p:nvSpPr>
        <p:spPr>
          <a:xfrm>
            <a:off x="12662891" y="3355946"/>
            <a:ext cx="1787554" cy="1787554"/>
          </a:xfrm>
          <a:custGeom>
            <a:avLst/>
            <a:gdLst/>
            <a:ahLst/>
            <a:cxnLst/>
            <a:rect l="l" t="t" r="r" b="b"/>
            <a:pathLst>
              <a:path w="1787554" h="1787554">
                <a:moveTo>
                  <a:pt x="0" y="0"/>
                </a:moveTo>
                <a:lnTo>
                  <a:pt x="1787554" y="0"/>
                </a:lnTo>
                <a:lnTo>
                  <a:pt x="1787554" y="1787554"/>
                </a:lnTo>
                <a:lnTo>
                  <a:pt x="0" y="1787554"/>
                </a:lnTo>
                <a:lnTo>
                  <a:pt x="0" y="0"/>
                </a:lnTo>
                <a:close/>
              </a:path>
            </a:pathLst>
          </a:custGeom>
          <a:blipFill>
            <a:blip r:embed="rId3"/>
            <a:stretch>
              <a:fillRect/>
            </a:stretch>
          </a:blipFill>
        </p:spPr>
        <p:txBody>
          <a:bodyPr/>
          <a:lstStyle/>
          <a:p>
            <a:endParaRPr lang="en-US"/>
          </a:p>
        </p:txBody>
      </p:sp>
      <p:sp>
        <p:nvSpPr>
          <p:cNvPr id="5" name="Freeform 5"/>
          <p:cNvSpPr/>
          <p:nvPr/>
        </p:nvSpPr>
        <p:spPr>
          <a:xfrm>
            <a:off x="16247630" y="3065262"/>
            <a:ext cx="2023339" cy="1363070"/>
          </a:xfrm>
          <a:custGeom>
            <a:avLst/>
            <a:gdLst/>
            <a:ahLst/>
            <a:cxnLst/>
            <a:rect l="l" t="t" r="r" b="b"/>
            <a:pathLst>
              <a:path w="2023339" h="1363070">
                <a:moveTo>
                  <a:pt x="0" y="0"/>
                </a:moveTo>
                <a:lnTo>
                  <a:pt x="2023340" y="0"/>
                </a:lnTo>
                <a:lnTo>
                  <a:pt x="2023340" y="1363070"/>
                </a:lnTo>
                <a:lnTo>
                  <a:pt x="0" y="136307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4356695" y="551584"/>
            <a:ext cx="9574609" cy="855348"/>
          </a:xfrm>
          <a:prstGeom prst="rect">
            <a:avLst/>
          </a:prstGeom>
        </p:spPr>
        <p:txBody>
          <a:bodyPr lIns="0" tIns="0" rIns="0" bIns="0" rtlCol="0" anchor="t">
            <a:spAutoFit/>
          </a:bodyPr>
          <a:lstStyle/>
          <a:p>
            <a:pPr algn="ctr">
              <a:lnSpc>
                <a:spcPts val="6540"/>
              </a:lnSpc>
              <a:spcBef>
                <a:spcPct val="0"/>
              </a:spcBef>
            </a:pPr>
            <a:r>
              <a:rPr lang="en-US" sz="6000" b="1" spc="-252">
                <a:solidFill>
                  <a:srgbClr val="000000"/>
                </a:solidFill>
                <a:latin typeface="Be Vietnam Ultra-Bold"/>
                <a:ea typeface="Be Vietnam Ultra-Bold"/>
                <a:cs typeface="Be Vietnam Ultra-Bold"/>
                <a:sym typeface="Be Vietnam Ultra-Bold"/>
              </a:rPr>
              <a:t>SO SÁNH VỚI APACHE SPARK</a:t>
            </a:r>
          </a:p>
        </p:txBody>
      </p:sp>
      <p:sp>
        <p:nvSpPr>
          <p:cNvPr id="7" name="TextBox 7"/>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696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62122" y="1414023"/>
          <a:ext cx="12347991" cy="9652244"/>
        </p:xfrm>
        <a:graphic>
          <a:graphicData uri="http://schemas.openxmlformats.org/drawingml/2006/table">
            <a:tbl>
              <a:tblPr/>
              <a:tblGrid>
                <a:gridCol w="3088372">
                  <a:extLst>
                    <a:ext uri="{9D8B030D-6E8A-4147-A177-3AD203B41FA5}">
                      <a16:colId xmlns:a16="http://schemas.microsoft.com/office/drawing/2014/main" val="20000"/>
                    </a:ext>
                  </a:extLst>
                </a:gridCol>
                <a:gridCol w="4628800">
                  <a:extLst>
                    <a:ext uri="{9D8B030D-6E8A-4147-A177-3AD203B41FA5}">
                      <a16:colId xmlns:a16="http://schemas.microsoft.com/office/drawing/2014/main" val="20001"/>
                    </a:ext>
                  </a:extLst>
                </a:gridCol>
                <a:gridCol w="4630819">
                  <a:extLst>
                    <a:ext uri="{9D8B030D-6E8A-4147-A177-3AD203B41FA5}">
                      <a16:colId xmlns:a16="http://schemas.microsoft.com/office/drawing/2014/main" val="20002"/>
                    </a:ext>
                  </a:extLst>
                </a:gridCol>
              </a:tblGrid>
              <a:tr h="1233081">
                <a:tc>
                  <a:txBody>
                    <a:bodyPr/>
                    <a:lstStyle/>
                    <a:p>
                      <a:pPr algn="ctr">
                        <a:lnSpc>
                          <a:spcPts val="2799"/>
                        </a:lnSpc>
                        <a:defRPr/>
                      </a:pPr>
                      <a:endParaRPr lang="en-US" sz="1100"/>
                    </a:p>
                    <a:p>
                      <a:pPr algn="ctr">
                        <a:lnSpc>
                          <a:spcPts val="2799"/>
                        </a:lnSpc>
                      </a:pPr>
                      <a:r>
                        <a:rPr lang="en-US" sz="2799" b="1">
                          <a:solidFill>
                            <a:srgbClr val="FFFFFF"/>
                          </a:solidFill>
                          <a:latin typeface="Be Vietnam Ultra-Bold"/>
                          <a:ea typeface="Be Vietnam Ultra-Bold"/>
                          <a:cs typeface="Be Vietnam Ultra-Bold"/>
                          <a:sym typeface="Be Vietnam Ultra-Bold"/>
                        </a:rPr>
                        <a:t>Tiêu chí</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15FFF"/>
                    </a:solidFill>
                  </a:tcPr>
                </a:tc>
                <a:tc>
                  <a:txBody>
                    <a:bodyPr/>
                    <a:lstStyle/>
                    <a:p>
                      <a:pPr algn="ctr">
                        <a:lnSpc>
                          <a:spcPts val="2799"/>
                        </a:lnSpc>
                        <a:defRPr/>
                      </a:pPr>
                      <a:endParaRPr lang="en-US" sz="1100"/>
                    </a:p>
                    <a:p>
                      <a:pPr algn="ctr">
                        <a:lnSpc>
                          <a:spcPts val="2799"/>
                        </a:lnSpc>
                      </a:pPr>
                      <a:r>
                        <a:rPr lang="en-US" sz="2799" b="1">
                          <a:solidFill>
                            <a:srgbClr val="F1F5F7"/>
                          </a:solidFill>
                          <a:latin typeface="Be Vietnam Ultra-Bold"/>
                          <a:ea typeface="Be Vietnam Ultra-Bold"/>
                          <a:cs typeface="Be Vietnam Ultra-Bold"/>
                          <a:sym typeface="Be Vietnam Ultra-Bold"/>
                        </a:rPr>
                        <a:t>Apache Beam</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15FFF"/>
                    </a:solidFill>
                  </a:tcPr>
                </a:tc>
                <a:tc>
                  <a:txBody>
                    <a:bodyPr/>
                    <a:lstStyle/>
                    <a:p>
                      <a:pPr algn="ctr">
                        <a:lnSpc>
                          <a:spcPts val="2799"/>
                        </a:lnSpc>
                        <a:defRPr/>
                      </a:pPr>
                      <a:endParaRPr lang="en-US" sz="1100"/>
                    </a:p>
                    <a:p>
                      <a:pPr algn="ctr">
                        <a:lnSpc>
                          <a:spcPts val="2799"/>
                        </a:lnSpc>
                      </a:pPr>
                      <a:r>
                        <a:rPr lang="en-US" sz="2799" b="1">
                          <a:solidFill>
                            <a:srgbClr val="FFFFFF"/>
                          </a:solidFill>
                          <a:latin typeface="Be Vietnam Ultra-Bold"/>
                          <a:ea typeface="Be Vietnam Ultra-Bold"/>
                          <a:cs typeface="Be Vietnam Ultra-Bold"/>
                          <a:sym typeface="Be Vietnam Ultra-Bold"/>
                        </a:rPr>
                        <a:t>Apache Spark</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15FFF"/>
                    </a:solidFill>
                  </a:tcPr>
                </a:tc>
                <a:extLst>
                  <a:ext uri="{0D108BD9-81ED-4DB2-BD59-A6C34878D82A}">
                    <a16:rowId xmlns:a16="http://schemas.microsoft.com/office/drawing/2014/main" val="10000"/>
                  </a:ext>
                </a:extLst>
              </a:tr>
              <a:tr h="2046428">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Windowing</a:t>
                      </a:r>
                    </a:p>
                    <a:p>
                      <a:pPr algn="ctr">
                        <a:lnSpc>
                          <a:spcPts val="2799"/>
                        </a:lnSpc>
                      </a:pPr>
                      <a:r>
                        <a:rPr lang="en-US" sz="2799">
                          <a:solidFill>
                            <a:srgbClr val="000000"/>
                          </a:solidFill>
                          <a:latin typeface="Be Vietnam"/>
                          <a:ea typeface="Be Vietnam"/>
                          <a:cs typeface="Be Vietnam"/>
                          <a:sym typeface="Be Vietnam"/>
                        </a:rPr>
                        <a:t>  &amp; Triggering</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Hỗ trợ linh hoạt hơn cho xử lý</a:t>
                      </a:r>
                    </a:p>
                    <a:p>
                      <a:pPr algn="ctr">
                        <a:lnSpc>
                          <a:spcPts val="2799"/>
                        </a:lnSpc>
                      </a:pPr>
                      <a:r>
                        <a:rPr lang="en-US" sz="2799">
                          <a:solidFill>
                            <a:srgbClr val="000000"/>
                          </a:solidFill>
                          <a:latin typeface="Be Vietnam"/>
                          <a:ea typeface="Be Vietnam"/>
                          <a:cs typeface="Be Vietnam"/>
                          <a:sym typeface="Be Vietnam"/>
                        </a:rPr>
                        <a:t>  stream</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Spark Streaming 2.x hạn chế hơn</a:t>
                      </a:r>
                    </a:p>
                    <a:p>
                      <a:pPr algn="ctr">
                        <a:lnSpc>
                          <a:spcPts val="2799"/>
                        </a:lnSpc>
                      </a:pPr>
                      <a:r>
                        <a:rPr lang="en-US" sz="2799">
                          <a:solidFill>
                            <a:srgbClr val="000000"/>
                          </a:solidFill>
                          <a:latin typeface="Be Vietnam"/>
                          <a:ea typeface="Be Vietnam"/>
                          <a:cs typeface="Be Vietnam"/>
                          <a:sym typeface="Be Vietnam"/>
                        </a:rPr>
                        <a:t>  Beam</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92606">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Khả năng </a:t>
                      </a:r>
                    </a:p>
                    <a:p>
                      <a:pPr algn="ctr">
                        <a:lnSpc>
                          <a:spcPts val="2799"/>
                        </a:lnSpc>
                      </a:pPr>
                      <a:r>
                        <a:rPr lang="en-US" sz="2799">
                          <a:solidFill>
                            <a:srgbClr val="000000"/>
                          </a:solidFill>
                          <a:latin typeface="Be Vietnam"/>
                          <a:ea typeface="Be Vietnam"/>
                          <a:cs typeface="Be Vietnam"/>
                          <a:sym typeface="Be Vietnam"/>
                        </a:rPr>
                        <a:t>mở rộng</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Phụ thuộc vào</a:t>
                      </a:r>
                    </a:p>
                    <a:p>
                      <a:pPr algn="ctr">
                        <a:lnSpc>
                          <a:spcPts val="2799"/>
                        </a:lnSpc>
                      </a:pPr>
                      <a:r>
                        <a:rPr lang="en-US" sz="2799">
                          <a:solidFill>
                            <a:srgbClr val="000000"/>
                          </a:solidFill>
                          <a:latin typeface="Be Vietnam"/>
                          <a:ea typeface="Be Vietnam"/>
                          <a:cs typeface="Be Vietnam"/>
                          <a:sym typeface="Be Vietnam"/>
                        </a:rPr>
                        <a:t>  runner</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Tối ưu hóa tốt</a:t>
                      </a:r>
                    </a:p>
                    <a:p>
                      <a:pPr algn="ctr">
                        <a:lnSpc>
                          <a:spcPts val="2799"/>
                        </a:lnSpc>
                      </a:pPr>
                      <a:r>
                        <a:rPr lang="en-US" sz="2799">
                          <a:solidFill>
                            <a:srgbClr val="000000"/>
                          </a:solidFill>
                          <a:latin typeface="Be Vietnam"/>
                          <a:ea typeface="Be Vietnam"/>
                          <a:cs typeface="Be Vietnam"/>
                          <a:sym typeface="Be Vietnam"/>
                        </a:rPr>
                        <a:t>  trên Spark</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46428">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Trạng thái</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Hỗ trợ tốt stateful processing</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Hỗ trợ stateful nhưng ít linh hoạt</a:t>
                      </a:r>
                    </a:p>
                    <a:p>
                      <a:pPr algn="ctr">
                        <a:lnSpc>
                          <a:spcPts val="2799"/>
                        </a:lnSpc>
                      </a:pPr>
                      <a:r>
                        <a:rPr lang="en-US" sz="2799">
                          <a:solidFill>
                            <a:srgbClr val="000000"/>
                          </a:solidFill>
                          <a:latin typeface="Be Vietnam"/>
                          <a:ea typeface="Be Vietnam"/>
                          <a:cs typeface="Be Vietnam"/>
                          <a:sym typeface="Be Vietnam"/>
                        </a:rPr>
                        <a:t>  hơn Beam</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33701">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Tính di động</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Di động, chạy</a:t>
                      </a:r>
                    </a:p>
                    <a:p>
                      <a:pPr algn="ctr">
                        <a:lnSpc>
                          <a:spcPts val="2799"/>
                        </a:lnSpc>
                      </a:pPr>
                      <a:r>
                        <a:rPr lang="en-US" sz="2799">
                          <a:solidFill>
                            <a:srgbClr val="000000"/>
                          </a:solidFill>
                          <a:latin typeface="Be Vietnam"/>
                          <a:ea typeface="Be Vietnam"/>
                          <a:cs typeface="Be Vietnam"/>
                          <a:sym typeface="Be Vietnam"/>
                        </a:rPr>
                        <a:t>  được trên nhiều nền tảng</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endParaRPr lang="en-US" sz="1100"/>
                    </a:p>
                    <a:p>
                      <a:pPr algn="ctr">
                        <a:lnSpc>
                          <a:spcPts val="2799"/>
                        </a:lnSpc>
                      </a:pPr>
                      <a:r>
                        <a:rPr lang="en-US" sz="2799">
                          <a:solidFill>
                            <a:srgbClr val="000000"/>
                          </a:solidFill>
                          <a:latin typeface="Be Vietnam"/>
                          <a:ea typeface="Be Vietnam"/>
                          <a:cs typeface="Be Vietnam"/>
                          <a:sym typeface="Be Vietnam"/>
                        </a:rPr>
                        <a:t>  Tập trung vào</a:t>
                      </a:r>
                    </a:p>
                    <a:p>
                      <a:pPr algn="ctr">
                        <a:lnSpc>
                          <a:spcPts val="2799"/>
                        </a:lnSpc>
                      </a:pPr>
                      <a:r>
                        <a:rPr lang="en-US" sz="2799">
                          <a:solidFill>
                            <a:srgbClr val="000000"/>
                          </a:solidFill>
                          <a:latin typeface="Be Vietnam"/>
                          <a:ea typeface="Be Vietnam"/>
                          <a:cs typeface="Be Vietnam"/>
                          <a:sym typeface="Be Vietnam"/>
                        </a:rPr>
                        <a:t>  Spark, không di động như Beam</a:t>
                      </a:r>
                    </a:p>
                    <a:p>
                      <a:pPr algn="ctr">
                        <a:lnSpc>
                          <a:spcPts val="2799"/>
                        </a:lnSpc>
                      </a:pPr>
                      <a:r>
                        <a:rPr lang="en-US" sz="2799">
                          <a:solidFill>
                            <a:srgbClr val="000000"/>
                          </a:solidFill>
                          <a:latin typeface="Be Vietnam"/>
                          <a:ea typeface="Be Vietnam"/>
                          <a:cs typeface="Be Vietnam"/>
                          <a:sym typeface="Be Vietnam"/>
                        </a:rPr>
                        <a:t>  </a:t>
                      </a:r>
                    </a:p>
                  </a:txBody>
                  <a:tcPr marL="0" marR="0"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Freeform 3"/>
          <p:cNvSpPr/>
          <p:nvPr/>
        </p:nvSpPr>
        <p:spPr>
          <a:xfrm>
            <a:off x="12510112" y="2774274"/>
            <a:ext cx="5777888" cy="3683403"/>
          </a:xfrm>
          <a:custGeom>
            <a:avLst/>
            <a:gdLst/>
            <a:ahLst/>
            <a:cxnLst/>
            <a:rect l="l" t="t" r="r" b="b"/>
            <a:pathLst>
              <a:path w="5777888" h="3683403">
                <a:moveTo>
                  <a:pt x="0" y="0"/>
                </a:moveTo>
                <a:lnTo>
                  <a:pt x="5777888" y="0"/>
                </a:lnTo>
                <a:lnTo>
                  <a:pt x="5777888" y="3683404"/>
                </a:lnTo>
                <a:lnTo>
                  <a:pt x="0" y="3683404"/>
                </a:lnTo>
                <a:lnTo>
                  <a:pt x="0" y="0"/>
                </a:lnTo>
                <a:close/>
              </a:path>
            </a:pathLst>
          </a:custGeom>
          <a:blipFill>
            <a:blip r:embed="rId2"/>
            <a:stretch>
              <a:fillRect/>
            </a:stretch>
          </a:blipFill>
        </p:spPr>
        <p:txBody>
          <a:bodyPr/>
          <a:lstStyle/>
          <a:p>
            <a:endParaRPr lang="en-US"/>
          </a:p>
        </p:txBody>
      </p:sp>
      <p:sp>
        <p:nvSpPr>
          <p:cNvPr id="4" name="Freeform 4"/>
          <p:cNvSpPr/>
          <p:nvPr/>
        </p:nvSpPr>
        <p:spPr>
          <a:xfrm>
            <a:off x="12662891" y="3355946"/>
            <a:ext cx="1787554" cy="1787554"/>
          </a:xfrm>
          <a:custGeom>
            <a:avLst/>
            <a:gdLst/>
            <a:ahLst/>
            <a:cxnLst/>
            <a:rect l="l" t="t" r="r" b="b"/>
            <a:pathLst>
              <a:path w="1787554" h="1787554">
                <a:moveTo>
                  <a:pt x="0" y="0"/>
                </a:moveTo>
                <a:lnTo>
                  <a:pt x="1787554" y="0"/>
                </a:lnTo>
                <a:lnTo>
                  <a:pt x="1787554" y="1787554"/>
                </a:lnTo>
                <a:lnTo>
                  <a:pt x="0" y="1787554"/>
                </a:lnTo>
                <a:lnTo>
                  <a:pt x="0" y="0"/>
                </a:lnTo>
                <a:close/>
              </a:path>
            </a:pathLst>
          </a:custGeom>
          <a:blipFill>
            <a:blip r:embed="rId3"/>
            <a:stretch>
              <a:fillRect/>
            </a:stretch>
          </a:blipFill>
        </p:spPr>
        <p:txBody>
          <a:bodyPr/>
          <a:lstStyle/>
          <a:p>
            <a:endParaRPr lang="en-US"/>
          </a:p>
        </p:txBody>
      </p:sp>
      <p:sp>
        <p:nvSpPr>
          <p:cNvPr id="5" name="Freeform 5"/>
          <p:cNvSpPr/>
          <p:nvPr/>
        </p:nvSpPr>
        <p:spPr>
          <a:xfrm>
            <a:off x="16247630" y="3065262"/>
            <a:ext cx="2023339" cy="1363070"/>
          </a:xfrm>
          <a:custGeom>
            <a:avLst/>
            <a:gdLst/>
            <a:ahLst/>
            <a:cxnLst/>
            <a:rect l="l" t="t" r="r" b="b"/>
            <a:pathLst>
              <a:path w="2023339" h="1363070">
                <a:moveTo>
                  <a:pt x="0" y="0"/>
                </a:moveTo>
                <a:lnTo>
                  <a:pt x="2023340" y="0"/>
                </a:lnTo>
                <a:lnTo>
                  <a:pt x="2023340" y="1363070"/>
                </a:lnTo>
                <a:lnTo>
                  <a:pt x="0" y="136307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4356695" y="551584"/>
            <a:ext cx="9574609" cy="855348"/>
          </a:xfrm>
          <a:prstGeom prst="rect">
            <a:avLst/>
          </a:prstGeom>
        </p:spPr>
        <p:txBody>
          <a:bodyPr lIns="0" tIns="0" rIns="0" bIns="0" rtlCol="0" anchor="t">
            <a:spAutoFit/>
          </a:bodyPr>
          <a:lstStyle/>
          <a:p>
            <a:pPr algn="ctr">
              <a:lnSpc>
                <a:spcPts val="6540"/>
              </a:lnSpc>
              <a:spcBef>
                <a:spcPct val="0"/>
              </a:spcBef>
            </a:pPr>
            <a:r>
              <a:rPr lang="en-US" sz="6000" b="1" spc="-252">
                <a:solidFill>
                  <a:srgbClr val="000000"/>
                </a:solidFill>
                <a:latin typeface="Be Vietnam Ultra-Bold"/>
                <a:ea typeface="Be Vietnam Ultra-Bold"/>
                <a:cs typeface="Be Vietnam Ultra-Bold"/>
                <a:sym typeface="Be Vietnam Ultra-Bold"/>
              </a:rPr>
              <a:t>SO SÁNH VỚI APACHE SPARK</a:t>
            </a:r>
          </a:p>
        </p:txBody>
      </p:sp>
      <p:sp>
        <p:nvSpPr>
          <p:cNvPr id="7" name="TextBox 7"/>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6993153" y="4050934"/>
            <a:ext cx="4301694" cy="2185132"/>
            <a:chOff x="0" y="0"/>
            <a:chExt cx="1132957" cy="575508"/>
          </a:xfrm>
        </p:grpSpPr>
        <p:sp>
          <p:nvSpPr>
            <p:cNvPr id="3" name="Freeform 3"/>
            <p:cNvSpPr/>
            <p:nvPr/>
          </p:nvSpPr>
          <p:spPr>
            <a:xfrm>
              <a:off x="0" y="0"/>
              <a:ext cx="1132957" cy="575508"/>
            </a:xfrm>
            <a:custGeom>
              <a:avLst/>
              <a:gdLst/>
              <a:ahLst/>
              <a:cxnLst/>
              <a:rect l="l" t="t" r="r" b="b"/>
              <a:pathLst>
                <a:path w="1132957" h="575508">
                  <a:moveTo>
                    <a:pt x="91787" y="0"/>
                  </a:moveTo>
                  <a:lnTo>
                    <a:pt x="1041170" y="0"/>
                  </a:lnTo>
                  <a:cubicBezTo>
                    <a:pt x="1065513" y="0"/>
                    <a:pt x="1088860" y="9670"/>
                    <a:pt x="1106073" y="26884"/>
                  </a:cubicBezTo>
                  <a:cubicBezTo>
                    <a:pt x="1123286" y="44097"/>
                    <a:pt x="1132957" y="67443"/>
                    <a:pt x="1132957" y="91787"/>
                  </a:cubicBezTo>
                  <a:lnTo>
                    <a:pt x="1132957" y="483721"/>
                  </a:lnTo>
                  <a:cubicBezTo>
                    <a:pt x="1132957" y="508065"/>
                    <a:pt x="1123286" y="531411"/>
                    <a:pt x="1106073" y="548624"/>
                  </a:cubicBezTo>
                  <a:cubicBezTo>
                    <a:pt x="1088860" y="565838"/>
                    <a:pt x="1065513" y="575508"/>
                    <a:pt x="1041170" y="575508"/>
                  </a:cubicBezTo>
                  <a:lnTo>
                    <a:pt x="91787" y="575508"/>
                  </a:lnTo>
                  <a:cubicBezTo>
                    <a:pt x="67443" y="575508"/>
                    <a:pt x="44097" y="565838"/>
                    <a:pt x="26884" y="548624"/>
                  </a:cubicBezTo>
                  <a:cubicBezTo>
                    <a:pt x="9670" y="531411"/>
                    <a:pt x="0" y="508065"/>
                    <a:pt x="0" y="483721"/>
                  </a:cubicBezTo>
                  <a:lnTo>
                    <a:pt x="0" y="91787"/>
                  </a:lnTo>
                  <a:cubicBezTo>
                    <a:pt x="0" y="67443"/>
                    <a:pt x="9670" y="44097"/>
                    <a:pt x="26884" y="26884"/>
                  </a:cubicBezTo>
                  <a:cubicBezTo>
                    <a:pt x="44097" y="9670"/>
                    <a:pt x="67443" y="0"/>
                    <a:pt x="91787" y="0"/>
                  </a:cubicBezTo>
                  <a:close/>
                </a:path>
              </a:pathLst>
            </a:custGeom>
            <a:solidFill>
              <a:srgbClr val="FFF5A8"/>
            </a:solidFill>
          </p:spPr>
          <p:txBody>
            <a:bodyPr/>
            <a:lstStyle/>
            <a:p>
              <a:endParaRPr lang="en-US"/>
            </a:p>
          </p:txBody>
        </p:sp>
        <p:sp>
          <p:nvSpPr>
            <p:cNvPr id="4" name="TextBox 4"/>
            <p:cNvSpPr txBox="1"/>
            <p:nvPr/>
          </p:nvSpPr>
          <p:spPr>
            <a:xfrm>
              <a:off x="0" y="9525"/>
              <a:ext cx="1132957" cy="565983"/>
            </a:xfrm>
            <a:prstGeom prst="rect">
              <a:avLst/>
            </a:prstGeom>
          </p:spPr>
          <p:txBody>
            <a:bodyPr lIns="50800" tIns="50800" rIns="50800" bIns="50800" rtlCol="0" anchor="ctr"/>
            <a:lstStyle/>
            <a:p>
              <a:pPr algn="ctr">
                <a:lnSpc>
                  <a:spcPts val="2736"/>
                </a:lnSpc>
              </a:pPr>
              <a:endParaRPr/>
            </a:p>
          </p:txBody>
        </p:sp>
      </p:grpSp>
      <p:sp>
        <p:nvSpPr>
          <p:cNvPr id="5" name="Freeform 5"/>
          <p:cNvSpPr/>
          <p:nvPr/>
        </p:nvSpPr>
        <p:spPr>
          <a:xfrm>
            <a:off x="8561274" y="2666407"/>
            <a:ext cx="1165452" cy="1165452"/>
          </a:xfrm>
          <a:custGeom>
            <a:avLst/>
            <a:gdLst/>
            <a:ahLst/>
            <a:cxnLst/>
            <a:rect l="l" t="t" r="r" b="b"/>
            <a:pathLst>
              <a:path w="1165452" h="1165452">
                <a:moveTo>
                  <a:pt x="0" y="0"/>
                </a:moveTo>
                <a:lnTo>
                  <a:pt x="1165452" y="0"/>
                </a:lnTo>
                <a:lnTo>
                  <a:pt x="1165452" y="1165452"/>
                </a:lnTo>
                <a:lnTo>
                  <a:pt x="0" y="11654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3542824" y="4680266"/>
            <a:ext cx="11202353" cy="993142"/>
          </a:xfrm>
          <a:prstGeom prst="rect">
            <a:avLst/>
          </a:prstGeom>
        </p:spPr>
        <p:txBody>
          <a:bodyPr lIns="0" tIns="0" rIns="0" bIns="0" rtlCol="0" anchor="t">
            <a:spAutoFit/>
          </a:bodyPr>
          <a:lstStyle/>
          <a:p>
            <a:pPr marL="0" lvl="0" indent="0" algn="ctr">
              <a:lnSpc>
                <a:spcPts val="7630"/>
              </a:lnSpc>
            </a:pPr>
            <a:r>
              <a:rPr lang="en-US" sz="7000" b="1" spc="-294">
                <a:solidFill>
                  <a:srgbClr val="3139A8"/>
                </a:solidFill>
                <a:latin typeface="Be Vietnam Ultra-Bold"/>
                <a:ea typeface="Be Vietnam Ultra-Bold"/>
                <a:cs typeface="Be Vietnam Ultra-Bold"/>
                <a:sym typeface="Be Vietnam Ultra-Bold"/>
              </a:rPr>
              <a:t>DEMO</a:t>
            </a:r>
          </a:p>
        </p:txBody>
      </p:sp>
      <p:sp>
        <p:nvSpPr>
          <p:cNvPr id="7" name="TextBox 7"/>
          <p:cNvSpPr txBox="1"/>
          <p:nvPr/>
        </p:nvSpPr>
        <p:spPr>
          <a:xfrm>
            <a:off x="4675618" y="2704507"/>
            <a:ext cx="8936763" cy="993142"/>
          </a:xfrm>
          <a:prstGeom prst="rect">
            <a:avLst/>
          </a:prstGeom>
        </p:spPr>
        <p:txBody>
          <a:bodyPr lIns="0" tIns="0" rIns="0" bIns="0" rtlCol="0" anchor="t">
            <a:spAutoFit/>
          </a:bodyPr>
          <a:lstStyle/>
          <a:p>
            <a:pPr marL="0" lvl="0" indent="0" algn="ctr">
              <a:lnSpc>
                <a:spcPts val="7630"/>
              </a:lnSpc>
            </a:pPr>
            <a:r>
              <a:rPr lang="en-US" sz="7000" b="1" spc="-294">
                <a:solidFill>
                  <a:srgbClr val="3139A8"/>
                </a:solidFill>
                <a:latin typeface="Be Vietnam Ultra-Bold"/>
                <a:ea typeface="Be Vietnam Ultra-Bold"/>
                <a:cs typeface="Be Vietnam Ultra-Bold"/>
                <a:sym typeface="Be Vietnam Ultra-Bold"/>
              </a:rPr>
              <a:t>5</a:t>
            </a:r>
          </a:p>
        </p:txBody>
      </p:sp>
      <p:sp>
        <p:nvSpPr>
          <p:cNvPr id="8" name="TextBox 8"/>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3139A8"/>
                </a:solidFill>
                <a:latin typeface="Noto Serif Display"/>
                <a:ea typeface="Noto Serif Display"/>
                <a:cs typeface="Noto Serif Display"/>
                <a:sym typeface="Noto Serif Display"/>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192909" y="1719892"/>
            <a:ext cx="9818582" cy="2886729"/>
          </a:xfrm>
          <a:prstGeom prst="roundRect">
            <a:avLst>
              <a:gd name="adj" fmla="val 7320"/>
            </a:avLst>
          </a:prstGeom>
          <a:blipFill>
            <a:blip r:embed="rId2"/>
            <a:stretch>
              <a:fillRect r="-7182"/>
            </a:stretch>
          </a:blipFill>
        </p:spPr>
        <p:txBody>
          <a:bodyPr/>
          <a:lstStyle/>
          <a:p>
            <a:endParaRPr lang="en-US"/>
          </a:p>
        </p:txBody>
      </p:sp>
      <p:sp>
        <p:nvSpPr>
          <p:cNvPr id="3" name="Freeform 3"/>
          <p:cNvSpPr/>
          <p:nvPr/>
        </p:nvSpPr>
        <p:spPr>
          <a:xfrm>
            <a:off x="8192909" y="5730571"/>
            <a:ext cx="9818582" cy="2140041"/>
          </a:xfrm>
          <a:prstGeom prst="roundRect">
            <a:avLst>
              <a:gd name="adj" fmla="val 10363"/>
            </a:avLst>
          </a:prstGeom>
          <a:blipFill>
            <a:blip r:embed="rId3"/>
            <a:stretch>
              <a:fillRect r="-4701"/>
            </a:stretch>
          </a:blipFill>
        </p:spPr>
        <p:txBody>
          <a:bodyPr/>
          <a:lstStyle/>
          <a:p>
            <a:endParaRPr lang="en-US"/>
          </a:p>
        </p:txBody>
      </p:sp>
      <p:sp>
        <p:nvSpPr>
          <p:cNvPr id="4" name="TextBox 4"/>
          <p:cNvSpPr txBox="1"/>
          <p:nvPr/>
        </p:nvSpPr>
        <p:spPr>
          <a:xfrm>
            <a:off x="666004" y="2460094"/>
            <a:ext cx="7526906" cy="10572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Cài đặt môi trường</a:t>
            </a:r>
          </a:p>
          <a:p>
            <a:pPr algn="l">
              <a:lnSpc>
                <a:spcPts val="4200"/>
              </a:lnSpc>
            </a:pPr>
            <a:endParaRPr lang="en-US" sz="3000" b="1">
              <a:solidFill>
                <a:srgbClr val="000000"/>
              </a:solidFill>
              <a:latin typeface="Quicksand Medium"/>
              <a:ea typeface="Quicksand Medium"/>
              <a:cs typeface="Quicksand Medium"/>
              <a:sym typeface="Quicksand Medium"/>
            </a:endParaRPr>
          </a:p>
        </p:txBody>
      </p:sp>
      <p:sp>
        <p:nvSpPr>
          <p:cNvPr id="5" name="TextBox 5"/>
          <p:cNvSpPr txBox="1"/>
          <p:nvPr/>
        </p:nvSpPr>
        <p:spPr>
          <a:xfrm>
            <a:off x="666004" y="6253713"/>
            <a:ext cx="7526906" cy="10572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Cài đặt Apache Beam</a:t>
            </a:r>
          </a:p>
          <a:p>
            <a:pPr algn="l">
              <a:lnSpc>
                <a:spcPts val="4200"/>
              </a:lnSpc>
            </a:pPr>
            <a:endParaRPr lang="en-US" sz="3000" b="1">
              <a:solidFill>
                <a:srgbClr val="000000"/>
              </a:solidFill>
              <a:latin typeface="Quicksand Medium"/>
              <a:ea typeface="Quicksand Medium"/>
              <a:cs typeface="Quicksand Medium"/>
              <a:sym typeface="Quicksand Medium"/>
            </a:endParaRPr>
          </a:p>
        </p:txBody>
      </p:sp>
      <p:sp>
        <p:nvSpPr>
          <p:cNvPr id="6" name="TextBox 6"/>
          <p:cNvSpPr txBox="1"/>
          <p:nvPr/>
        </p:nvSpPr>
        <p:spPr>
          <a:xfrm>
            <a:off x="6737218" y="551584"/>
            <a:ext cx="4813565" cy="855348"/>
          </a:xfrm>
          <a:prstGeom prst="rect">
            <a:avLst/>
          </a:prstGeom>
        </p:spPr>
        <p:txBody>
          <a:bodyPr lIns="0" tIns="0" rIns="0" bIns="0" rtlCol="0" anchor="t">
            <a:spAutoFit/>
          </a:bodyPr>
          <a:lstStyle/>
          <a:p>
            <a:pPr algn="ctr">
              <a:lnSpc>
                <a:spcPts val="6540"/>
              </a:lnSpc>
              <a:spcBef>
                <a:spcPct val="0"/>
              </a:spcBef>
            </a:pPr>
            <a:r>
              <a:rPr lang="en-US" sz="6000" b="1" spc="-252">
                <a:solidFill>
                  <a:srgbClr val="000000"/>
                </a:solidFill>
                <a:latin typeface="Be Vietnam Ultra-Bold"/>
                <a:ea typeface="Be Vietnam Ultra-Bold"/>
                <a:cs typeface="Be Vietnam Ultra-Bold"/>
                <a:sym typeface="Be Vietnam Ultra-Bold"/>
              </a:rPr>
              <a:t>CÁCH CÀI ĐẶT</a:t>
            </a:r>
          </a:p>
        </p:txBody>
      </p:sp>
      <p:sp>
        <p:nvSpPr>
          <p:cNvPr id="7" name="TextBox 7"/>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1149924"/>
            <a:ext cx="18288000" cy="11553911"/>
            <a:chOff x="0" y="0"/>
            <a:chExt cx="4624801" cy="2921836"/>
          </a:xfrm>
        </p:grpSpPr>
        <p:sp>
          <p:nvSpPr>
            <p:cNvPr id="3" name="Freeform 3"/>
            <p:cNvSpPr/>
            <p:nvPr/>
          </p:nvSpPr>
          <p:spPr>
            <a:xfrm>
              <a:off x="0" y="0"/>
              <a:ext cx="4624801" cy="2921836"/>
            </a:xfrm>
            <a:custGeom>
              <a:avLst/>
              <a:gdLst/>
              <a:ahLst/>
              <a:cxnLst/>
              <a:rect l="l" t="t" r="r" b="b"/>
              <a:pathLst>
                <a:path w="4624801" h="2921836">
                  <a:moveTo>
                    <a:pt x="0" y="0"/>
                  </a:moveTo>
                  <a:lnTo>
                    <a:pt x="4624801" y="0"/>
                  </a:lnTo>
                  <a:lnTo>
                    <a:pt x="4624801" y="2921836"/>
                  </a:lnTo>
                  <a:lnTo>
                    <a:pt x="0" y="2921836"/>
                  </a:lnTo>
                  <a:close/>
                </a:path>
              </a:pathLst>
            </a:custGeom>
            <a:gradFill rotWithShape="1">
              <a:gsLst>
                <a:gs pos="0">
                  <a:srgbClr val="CDFFD8">
                    <a:alpha val="100000"/>
                  </a:srgbClr>
                </a:gs>
                <a:gs pos="100000">
                  <a:srgbClr val="94B9FF">
                    <a:alpha val="100000"/>
                  </a:srgbClr>
                </a:gs>
              </a:gsLst>
              <a:lin ang="0"/>
            </a:gradFill>
          </p:spPr>
          <p:txBody>
            <a:bodyPr/>
            <a:lstStyle/>
            <a:p>
              <a:endParaRPr lang="en-US"/>
            </a:p>
          </p:txBody>
        </p:sp>
        <p:sp>
          <p:nvSpPr>
            <p:cNvPr id="4" name="TextBox 4"/>
            <p:cNvSpPr txBox="1"/>
            <p:nvPr/>
          </p:nvSpPr>
          <p:spPr>
            <a:xfrm>
              <a:off x="0" y="19050"/>
              <a:ext cx="462480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53646" y="3296604"/>
            <a:ext cx="15980707" cy="2736183"/>
          </a:xfrm>
          <a:prstGeom prst="roundRect">
            <a:avLst>
              <a:gd name="adj" fmla="val 11189"/>
            </a:avLst>
          </a:prstGeom>
          <a:blipFill>
            <a:blip r:embed="rId2"/>
            <a:stretch>
              <a:fillRect/>
            </a:stretch>
          </a:blipFill>
        </p:spPr>
        <p:txBody>
          <a:bodyPr/>
          <a:lstStyle/>
          <a:p>
            <a:endParaRPr lang="en-US"/>
          </a:p>
        </p:txBody>
      </p:sp>
      <p:sp>
        <p:nvSpPr>
          <p:cNvPr id="6" name="TextBox 6"/>
          <p:cNvSpPr txBox="1"/>
          <p:nvPr/>
        </p:nvSpPr>
        <p:spPr>
          <a:xfrm>
            <a:off x="6737218" y="551584"/>
            <a:ext cx="4813565" cy="855348"/>
          </a:xfrm>
          <a:prstGeom prst="rect">
            <a:avLst/>
          </a:prstGeom>
        </p:spPr>
        <p:txBody>
          <a:bodyPr lIns="0" tIns="0" rIns="0" bIns="0" rtlCol="0" anchor="t">
            <a:spAutoFit/>
          </a:bodyPr>
          <a:lstStyle/>
          <a:p>
            <a:pPr algn="ctr">
              <a:lnSpc>
                <a:spcPts val="6540"/>
              </a:lnSpc>
              <a:spcBef>
                <a:spcPct val="0"/>
              </a:spcBef>
            </a:pPr>
            <a:r>
              <a:rPr lang="en-US" sz="6000" b="1" spc="-252">
                <a:solidFill>
                  <a:srgbClr val="000000"/>
                </a:solidFill>
                <a:latin typeface="Be Vietnam Ultra-Bold"/>
                <a:ea typeface="Be Vietnam Ultra-Bold"/>
                <a:cs typeface="Be Vietnam Ultra-Bold"/>
                <a:sym typeface="Be Vietnam Ultra-Bold"/>
              </a:rPr>
              <a:t>CÁCH CÀI ĐẶT</a:t>
            </a:r>
          </a:p>
        </p:txBody>
      </p:sp>
      <p:sp>
        <p:nvSpPr>
          <p:cNvPr id="7" name="TextBox 7"/>
          <p:cNvSpPr txBox="1"/>
          <p:nvPr/>
        </p:nvSpPr>
        <p:spPr>
          <a:xfrm>
            <a:off x="666004" y="2460094"/>
            <a:ext cx="752690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dirty="0">
                <a:solidFill>
                  <a:srgbClr val="000000"/>
                </a:solidFill>
                <a:latin typeface="Quicksand Medium"/>
                <a:ea typeface="Quicksand Medium"/>
                <a:cs typeface="Quicksand Medium"/>
                <a:sym typeface="Quicksand Medium"/>
              </a:rPr>
              <a:t>Cú </a:t>
            </a:r>
            <a:r>
              <a:rPr lang="en-US" sz="3000" b="1" dirty="0" err="1">
                <a:solidFill>
                  <a:srgbClr val="000000"/>
                </a:solidFill>
                <a:latin typeface="Quicksand Medium"/>
                <a:ea typeface="Quicksand Medium"/>
                <a:cs typeface="Quicksand Medium"/>
                <a:sym typeface="Quicksand Medium"/>
              </a:rPr>
              <a:t>pháp</a:t>
            </a:r>
            <a:r>
              <a:rPr lang="en-US" sz="3000" b="1" dirty="0">
                <a:solidFill>
                  <a:srgbClr val="000000"/>
                </a:solidFill>
                <a:latin typeface="Quicksand Medium"/>
                <a:ea typeface="Quicksand Medium"/>
                <a:cs typeface="Quicksand Medium"/>
                <a:sym typeface="Quicksand Medium"/>
              </a:rPr>
              <a:t> </a:t>
            </a:r>
            <a:r>
              <a:rPr lang="en-US" sz="3000" b="1" dirty="0" err="1">
                <a:solidFill>
                  <a:srgbClr val="000000"/>
                </a:solidFill>
                <a:latin typeface="Quicksand Medium"/>
                <a:ea typeface="Quicksand Medium"/>
                <a:cs typeface="Quicksand Medium"/>
                <a:sym typeface="Quicksand Medium"/>
              </a:rPr>
              <a:t>thực</a:t>
            </a:r>
            <a:r>
              <a:rPr lang="en-US" sz="3000" b="1" dirty="0">
                <a:solidFill>
                  <a:srgbClr val="000000"/>
                </a:solidFill>
                <a:latin typeface="Quicksand Medium"/>
                <a:ea typeface="Quicksand Medium"/>
                <a:cs typeface="Quicksand Medium"/>
                <a:sym typeface="Quicksand Medium"/>
              </a:rPr>
              <a:t> </a:t>
            </a:r>
            <a:r>
              <a:rPr lang="en-US" sz="3000" b="1" dirty="0" err="1">
                <a:solidFill>
                  <a:srgbClr val="000000"/>
                </a:solidFill>
                <a:latin typeface="Quicksand Medium"/>
                <a:ea typeface="Quicksand Medium"/>
                <a:cs typeface="Quicksand Medium"/>
                <a:sym typeface="Quicksand Medium"/>
              </a:rPr>
              <a:t>thi</a:t>
            </a:r>
            <a:r>
              <a:rPr lang="en-US" sz="3000" b="1" dirty="0">
                <a:solidFill>
                  <a:srgbClr val="000000"/>
                </a:solidFill>
                <a:latin typeface="Quicksand Medium"/>
                <a:ea typeface="Quicksand Medium"/>
                <a:cs typeface="Quicksand Medium"/>
                <a:sym typeface="Quicksand Medium"/>
              </a:rPr>
              <a:t> 1 pipeline</a:t>
            </a:r>
          </a:p>
        </p:txBody>
      </p:sp>
      <p:sp>
        <p:nvSpPr>
          <p:cNvPr id="8" name="TextBox 8"/>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508318" y="2559491"/>
            <a:ext cx="11271363" cy="2154908"/>
          </a:xfrm>
          <a:prstGeom prst="roundRect">
            <a:avLst>
              <a:gd name="adj" fmla="val 8319"/>
            </a:avLst>
          </a:prstGeom>
          <a:blipFill>
            <a:blip r:embed="rId2"/>
            <a:stretch>
              <a:fillRect r="-12976" b="-143380"/>
            </a:stretch>
          </a:blipFill>
        </p:spPr>
        <p:txBody>
          <a:bodyPr/>
          <a:lstStyle/>
          <a:p>
            <a:endParaRPr lang="en-US"/>
          </a:p>
        </p:txBody>
      </p:sp>
      <p:sp>
        <p:nvSpPr>
          <p:cNvPr id="3" name="Freeform 3"/>
          <p:cNvSpPr/>
          <p:nvPr/>
        </p:nvSpPr>
        <p:spPr>
          <a:xfrm>
            <a:off x="3488772" y="6575260"/>
            <a:ext cx="11310457" cy="2810530"/>
          </a:xfrm>
          <a:prstGeom prst="roundRect">
            <a:avLst>
              <a:gd name="adj" fmla="val 10267"/>
            </a:avLst>
          </a:prstGeom>
          <a:blipFill>
            <a:blip r:embed="rId3"/>
            <a:stretch>
              <a:fillRect r="-11602"/>
            </a:stretch>
          </a:blipFill>
        </p:spPr>
        <p:txBody>
          <a:bodyPr/>
          <a:lstStyle/>
          <a:p>
            <a:endParaRPr lang="en-US"/>
          </a:p>
        </p:txBody>
      </p:sp>
      <p:sp>
        <p:nvSpPr>
          <p:cNvPr id="4" name="TextBox 4"/>
          <p:cNvSpPr txBox="1"/>
          <p:nvPr/>
        </p:nvSpPr>
        <p:spPr>
          <a:xfrm>
            <a:off x="647042" y="1871358"/>
            <a:ext cx="902763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dirty="0" err="1">
                <a:solidFill>
                  <a:srgbClr val="000000"/>
                </a:solidFill>
                <a:latin typeface="Quicksand Medium"/>
                <a:ea typeface="Quicksand Medium"/>
                <a:cs typeface="Quicksand Medium"/>
                <a:sym typeface="Quicksand Medium"/>
              </a:rPr>
              <a:t>Mở</a:t>
            </a:r>
            <a:r>
              <a:rPr lang="en-US" sz="3000" b="1" dirty="0">
                <a:solidFill>
                  <a:srgbClr val="000000"/>
                </a:solidFill>
                <a:latin typeface="Quicksand Medium"/>
                <a:ea typeface="Quicksand Medium"/>
                <a:cs typeface="Quicksand Medium"/>
                <a:sym typeface="Quicksand Medium"/>
              </a:rPr>
              <a:t> Terminal </a:t>
            </a:r>
            <a:r>
              <a:rPr lang="en-US" sz="3000" b="1" dirty="0" err="1">
                <a:solidFill>
                  <a:srgbClr val="000000"/>
                </a:solidFill>
                <a:latin typeface="Quicksand Medium"/>
                <a:ea typeface="Quicksand Medium"/>
                <a:cs typeface="Quicksand Medium"/>
                <a:sym typeface="Quicksand Medium"/>
              </a:rPr>
              <a:t>trỏ</a:t>
            </a:r>
            <a:r>
              <a:rPr lang="en-US" sz="3000" b="1" dirty="0">
                <a:solidFill>
                  <a:srgbClr val="000000"/>
                </a:solidFill>
                <a:latin typeface="Quicksand Medium"/>
                <a:ea typeface="Quicksand Medium"/>
                <a:cs typeface="Quicksand Medium"/>
                <a:sym typeface="Quicksand Medium"/>
              </a:rPr>
              <a:t> </a:t>
            </a:r>
            <a:r>
              <a:rPr lang="en-US" sz="3000" b="1" dirty="0" err="1">
                <a:solidFill>
                  <a:srgbClr val="000000"/>
                </a:solidFill>
                <a:latin typeface="Quicksand Medium"/>
                <a:ea typeface="Quicksand Medium"/>
                <a:cs typeface="Quicksand Medium"/>
                <a:sym typeface="Quicksand Medium"/>
              </a:rPr>
              <a:t>đến</a:t>
            </a:r>
            <a:r>
              <a:rPr lang="en-US" sz="3000" b="1" dirty="0">
                <a:solidFill>
                  <a:srgbClr val="000000"/>
                </a:solidFill>
                <a:latin typeface="Quicksand Medium"/>
                <a:ea typeface="Quicksand Medium"/>
                <a:cs typeface="Quicksand Medium"/>
                <a:sym typeface="Quicksand Medium"/>
              </a:rPr>
              <a:t> </a:t>
            </a:r>
            <a:r>
              <a:rPr lang="en-US" sz="3000" b="1" dirty="0" err="1">
                <a:solidFill>
                  <a:srgbClr val="000000"/>
                </a:solidFill>
                <a:latin typeface="Quicksand Medium"/>
                <a:ea typeface="Quicksand Medium"/>
                <a:cs typeface="Quicksand Medium"/>
                <a:sym typeface="Quicksand Medium"/>
              </a:rPr>
              <a:t>thư</a:t>
            </a:r>
            <a:r>
              <a:rPr lang="en-US" sz="3000" b="1" dirty="0">
                <a:solidFill>
                  <a:srgbClr val="000000"/>
                </a:solidFill>
                <a:latin typeface="Quicksand Medium"/>
                <a:ea typeface="Quicksand Medium"/>
                <a:cs typeface="Quicksand Medium"/>
                <a:sym typeface="Quicksand Medium"/>
              </a:rPr>
              <a:t> </a:t>
            </a:r>
            <a:r>
              <a:rPr lang="en-US" sz="3000" b="1" dirty="0" err="1">
                <a:solidFill>
                  <a:srgbClr val="000000"/>
                </a:solidFill>
                <a:latin typeface="Quicksand Medium"/>
                <a:ea typeface="Quicksand Medium"/>
                <a:cs typeface="Quicksand Medium"/>
                <a:sym typeface="Quicksand Medium"/>
              </a:rPr>
              <a:t>mục</a:t>
            </a:r>
            <a:r>
              <a:rPr lang="en-US" sz="3000" b="1" dirty="0">
                <a:solidFill>
                  <a:srgbClr val="000000"/>
                </a:solidFill>
                <a:latin typeface="Quicksand Medium"/>
                <a:ea typeface="Quicksand Medium"/>
                <a:cs typeface="Quicksand Medium"/>
                <a:sym typeface="Quicksand Medium"/>
              </a:rPr>
              <a:t> </a:t>
            </a:r>
            <a:r>
              <a:rPr lang="en-US" sz="3000" b="1" dirty="0" err="1">
                <a:solidFill>
                  <a:srgbClr val="000000"/>
                </a:solidFill>
                <a:latin typeface="Quicksand Medium"/>
                <a:ea typeface="Quicksand Medium"/>
                <a:cs typeface="Quicksand Medium"/>
                <a:sym typeface="Quicksand Medium"/>
              </a:rPr>
              <a:t>chứa</a:t>
            </a:r>
            <a:r>
              <a:rPr lang="en-US" sz="3000" b="1" dirty="0">
                <a:solidFill>
                  <a:srgbClr val="000000"/>
                </a:solidFill>
                <a:latin typeface="Quicksand Medium"/>
                <a:ea typeface="Quicksand Medium"/>
                <a:cs typeface="Quicksand Medium"/>
                <a:sym typeface="Quicksand Medium"/>
              </a:rPr>
              <a:t> file pipeline</a:t>
            </a:r>
          </a:p>
        </p:txBody>
      </p:sp>
      <p:sp>
        <p:nvSpPr>
          <p:cNvPr id="5" name="TextBox 5"/>
          <p:cNvSpPr txBox="1"/>
          <p:nvPr/>
        </p:nvSpPr>
        <p:spPr>
          <a:xfrm>
            <a:off x="647042" y="5885974"/>
            <a:ext cx="10537268"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File input.txt trong thư mục input để thực hiện đếm từ</a:t>
            </a:r>
          </a:p>
        </p:txBody>
      </p:sp>
      <p:sp>
        <p:nvSpPr>
          <p:cNvPr id="6" name="TextBox 6"/>
          <p:cNvSpPr txBox="1"/>
          <p:nvPr/>
        </p:nvSpPr>
        <p:spPr>
          <a:xfrm>
            <a:off x="1889963" y="551584"/>
            <a:ext cx="14508075"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000000"/>
                </a:solidFill>
                <a:latin typeface="Be Vietnam Ultra-Bold"/>
                <a:ea typeface="Be Vietnam Ultra-Bold"/>
                <a:cs typeface="Be Vietnam Ultra-Bold"/>
                <a:sym typeface="Be Vietnam Ultra-Bold"/>
              </a:rPr>
              <a:t>WORDCOUNT ĐƠN GIẢN VỚI APACHE BEAM</a:t>
            </a:r>
          </a:p>
        </p:txBody>
      </p:sp>
      <p:sp>
        <p:nvSpPr>
          <p:cNvPr id="7" name="TextBox 7"/>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190119" y="2395233"/>
            <a:ext cx="11907762" cy="7691913"/>
          </a:xfrm>
          <a:prstGeom prst="roundRect">
            <a:avLst>
              <a:gd name="adj" fmla="val 4000"/>
            </a:avLst>
          </a:prstGeom>
          <a:blipFill>
            <a:blip r:embed="rId2"/>
            <a:stretch>
              <a:fillRect b="-11144"/>
            </a:stretch>
          </a:blipFill>
        </p:spPr>
        <p:txBody>
          <a:bodyPr/>
          <a:lstStyle/>
          <a:p>
            <a:endParaRPr lang="en-US"/>
          </a:p>
        </p:txBody>
      </p:sp>
      <p:sp>
        <p:nvSpPr>
          <p:cNvPr id="3" name="TextBox 3"/>
          <p:cNvSpPr txBox="1"/>
          <p:nvPr/>
        </p:nvSpPr>
        <p:spPr>
          <a:xfrm>
            <a:off x="1889963" y="551584"/>
            <a:ext cx="14508075"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000000"/>
                </a:solidFill>
                <a:latin typeface="Be Vietnam Ultra-Bold"/>
                <a:ea typeface="Be Vietnam Ultra-Bold"/>
                <a:cs typeface="Be Vietnam Ultra-Bold"/>
                <a:sym typeface="Be Vietnam Ultra-Bold"/>
              </a:rPr>
              <a:t>WORDCOUNT ĐƠN GIẢN VỚI APACHE BEAM</a:t>
            </a:r>
          </a:p>
        </p:txBody>
      </p:sp>
      <p:sp>
        <p:nvSpPr>
          <p:cNvPr id="4" name="TextBox 4"/>
          <p:cNvSpPr txBox="1"/>
          <p:nvPr/>
        </p:nvSpPr>
        <p:spPr>
          <a:xfrm>
            <a:off x="647042" y="1871358"/>
            <a:ext cx="902763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Mở Spark để triển khai trên Spark Runner</a:t>
            </a:r>
          </a:p>
        </p:txBody>
      </p:sp>
      <p:sp>
        <p:nvSpPr>
          <p:cNvPr id="5" name="TextBox 5"/>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149964" y="2395233"/>
            <a:ext cx="11988071" cy="7626850"/>
          </a:xfrm>
          <a:prstGeom prst="roundRect">
            <a:avLst>
              <a:gd name="adj" fmla="val 3499"/>
            </a:avLst>
          </a:prstGeom>
          <a:blipFill>
            <a:blip r:embed="rId2"/>
            <a:stretch>
              <a:fillRect r="-3153" b="-297"/>
            </a:stretch>
          </a:blipFill>
        </p:spPr>
        <p:txBody>
          <a:bodyPr/>
          <a:lstStyle/>
          <a:p>
            <a:endParaRPr lang="en-US"/>
          </a:p>
        </p:txBody>
      </p:sp>
      <p:sp>
        <p:nvSpPr>
          <p:cNvPr id="3" name="TextBox 3"/>
          <p:cNvSpPr txBox="1"/>
          <p:nvPr/>
        </p:nvSpPr>
        <p:spPr>
          <a:xfrm>
            <a:off x="1889963" y="551584"/>
            <a:ext cx="14508075"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000000"/>
                </a:solidFill>
                <a:latin typeface="Be Vietnam Ultra-Bold"/>
                <a:ea typeface="Be Vietnam Ultra-Bold"/>
                <a:cs typeface="Be Vietnam Ultra-Bold"/>
                <a:sym typeface="Be Vietnam Ultra-Bold"/>
              </a:rPr>
              <a:t>WORDCOUNT ĐƠN GIẢN VỚI APACHE BEAM</a:t>
            </a:r>
          </a:p>
        </p:txBody>
      </p:sp>
      <p:sp>
        <p:nvSpPr>
          <p:cNvPr id="4" name="TextBox 4"/>
          <p:cNvSpPr txBox="1"/>
          <p:nvPr/>
        </p:nvSpPr>
        <p:spPr>
          <a:xfrm>
            <a:off x="647042" y="1871358"/>
            <a:ext cx="902763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Pipeline</a:t>
            </a:r>
          </a:p>
        </p:txBody>
      </p:sp>
      <p:sp>
        <p:nvSpPr>
          <p:cNvPr id="5" name="TextBox 5"/>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465376" y="2794158"/>
            <a:ext cx="12534419" cy="1949578"/>
          </a:xfrm>
          <a:prstGeom prst="roundRect">
            <a:avLst>
              <a:gd name="adj" fmla="val 9747"/>
            </a:avLst>
          </a:prstGeom>
          <a:blipFill>
            <a:blip r:embed="rId2"/>
            <a:stretch>
              <a:fillRect r="-57"/>
            </a:stretch>
          </a:blipFill>
        </p:spPr>
        <p:txBody>
          <a:bodyPr/>
          <a:lstStyle/>
          <a:p>
            <a:endParaRPr lang="en-US"/>
          </a:p>
        </p:txBody>
      </p:sp>
      <p:sp>
        <p:nvSpPr>
          <p:cNvPr id="3" name="Freeform 3"/>
          <p:cNvSpPr/>
          <p:nvPr/>
        </p:nvSpPr>
        <p:spPr>
          <a:xfrm>
            <a:off x="4065300" y="6134386"/>
            <a:ext cx="10157400" cy="3525709"/>
          </a:xfrm>
          <a:prstGeom prst="roundRect">
            <a:avLst>
              <a:gd name="adj" fmla="val 8164"/>
            </a:avLst>
          </a:prstGeom>
          <a:blipFill>
            <a:blip r:embed="rId3"/>
            <a:stretch>
              <a:fillRect/>
            </a:stretch>
          </a:blipFill>
        </p:spPr>
        <p:txBody>
          <a:bodyPr/>
          <a:lstStyle/>
          <a:p>
            <a:endParaRPr lang="en-US"/>
          </a:p>
        </p:txBody>
      </p:sp>
      <p:sp>
        <p:nvSpPr>
          <p:cNvPr id="4" name="TextBox 4"/>
          <p:cNvSpPr txBox="1"/>
          <p:nvPr/>
        </p:nvSpPr>
        <p:spPr>
          <a:xfrm>
            <a:off x="1889963" y="551584"/>
            <a:ext cx="14508075"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000000"/>
                </a:solidFill>
                <a:latin typeface="Be Vietnam Ultra-Bold"/>
                <a:ea typeface="Be Vietnam Ultra-Bold"/>
                <a:cs typeface="Be Vietnam Ultra-Bold"/>
                <a:sym typeface="Be Vietnam Ultra-Bold"/>
              </a:rPr>
              <a:t>WORDCOUNT ĐƠN GIẢN VỚI APACHE BEAM</a:t>
            </a:r>
          </a:p>
        </p:txBody>
      </p:sp>
      <p:sp>
        <p:nvSpPr>
          <p:cNvPr id="5" name="TextBox 5"/>
          <p:cNvSpPr txBox="1"/>
          <p:nvPr/>
        </p:nvSpPr>
        <p:spPr>
          <a:xfrm>
            <a:off x="647042" y="2079783"/>
            <a:ext cx="902763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Thực hiện pipeline trên Spark Runner</a:t>
            </a:r>
          </a:p>
        </p:txBody>
      </p:sp>
      <p:sp>
        <p:nvSpPr>
          <p:cNvPr id="6" name="TextBox 6"/>
          <p:cNvSpPr txBox="1"/>
          <p:nvPr/>
        </p:nvSpPr>
        <p:spPr>
          <a:xfrm>
            <a:off x="647042" y="5420011"/>
            <a:ext cx="902763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Kết quả: tạo ra 3 file output</a:t>
            </a:r>
          </a:p>
        </p:txBody>
      </p:sp>
      <p:sp>
        <p:nvSpPr>
          <p:cNvPr id="7" name="TextBox 7"/>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921465" y="4050934"/>
            <a:ext cx="8445069" cy="2185132"/>
            <a:chOff x="0" y="0"/>
            <a:chExt cx="2224216" cy="575508"/>
          </a:xfrm>
        </p:grpSpPr>
        <p:sp>
          <p:nvSpPr>
            <p:cNvPr id="3" name="Freeform 3"/>
            <p:cNvSpPr/>
            <p:nvPr/>
          </p:nvSpPr>
          <p:spPr>
            <a:xfrm>
              <a:off x="0" y="0"/>
              <a:ext cx="2224216" cy="575508"/>
            </a:xfrm>
            <a:custGeom>
              <a:avLst/>
              <a:gdLst/>
              <a:ahLst/>
              <a:cxnLst/>
              <a:rect l="l" t="t" r="r" b="b"/>
              <a:pathLst>
                <a:path w="2224216" h="575508">
                  <a:moveTo>
                    <a:pt x="46754" y="0"/>
                  </a:moveTo>
                  <a:lnTo>
                    <a:pt x="2177462" y="0"/>
                  </a:lnTo>
                  <a:cubicBezTo>
                    <a:pt x="2203284" y="0"/>
                    <a:pt x="2224216" y="20932"/>
                    <a:pt x="2224216" y="46754"/>
                  </a:cubicBezTo>
                  <a:lnTo>
                    <a:pt x="2224216" y="528754"/>
                  </a:lnTo>
                  <a:cubicBezTo>
                    <a:pt x="2224216" y="554576"/>
                    <a:pt x="2203284" y="575508"/>
                    <a:pt x="2177462" y="575508"/>
                  </a:cubicBezTo>
                  <a:lnTo>
                    <a:pt x="46754" y="575508"/>
                  </a:lnTo>
                  <a:cubicBezTo>
                    <a:pt x="20932" y="575508"/>
                    <a:pt x="0" y="554576"/>
                    <a:pt x="0" y="528754"/>
                  </a:cubicBezTo>
                  <a:lnTo>
                    <a:pt x="0" y="46754"/>
                  </a:lnTo>
                  <a:cubicBezTo>
                    <a:pt x="0" y="20932"/>
                    <a:pt x="20932" y="0"/>
                    <a:pt x="46754" y="0"/>
                  </a:cubicBezTo>
                  <a:close/>
                </a:path>
              </a:pathLst>
            </a:custGeom>
            <a:solidFill>
              <a:srgbClr val="FFF5A8"/>
            </a:solidFill>
          </p:spPr>
          <p:txBody>
            <a:bodyPr/>
            <a:lstStyle/>
            <a:p>
              <a:endParaRPr lang="en-US"/>
            </a:p>
          </p:txBody>
        </p:sp>
        <p:sp>
          <p:nvSpPr>
            <p:cNvPr id="4" name="TextBox 4"/>
            <p:cNvSpPr txBox="1"/>
            <p:nvPr/>
          </p:nvSpPr>
          <p:spPr>
            <a:xfrm>
              <a:off x="0" y="9525"/>
              <a:ext cx="2224216" cy="565983"/>
            </a:xfrm>
            <a:prstGeom prst="rect">
              <a:avLst/>
            </a:prstGeom>
          </p:spPr>
          <p:txBody>
            <a:bodyPr lIns="50800" tIns="50800" rIns="50800" bIns="50800" rtlCol="0" anchor="ctr"/>
            <a:lstStyle/>
            <a:p>
              <a:pPr algn="ctr">
                <a:lnSpc>
                  <a:spcPts val="2736"/>
                </a:lnSpc>
              </a:pPr>
              <a:endParaRPr/>
            </a:p>
          </p:txBody>
        </p:sp>
      </p:grpSp>
      <p:sp>
        <p:nvSpPr>
          <p:cNvPr id="5" name="Freeform 5"/>
          <p:cNvSpPr/>
          <p:nvPr/>
        </p:nvSpPr>
        <p:spPr>
          <a:xfrm>
            <a:off x="8561274" y="2666407"/>
            <a:ext cx="1165452" cy="1165452"/>
          </a:xfrm>
          <a:custGeom>
            <a:avLst/>
            <a:gdLst/>
            <a:ahLst/>
            <a:cxnLst/>
            <a:rect l="l" t="t" r="r" b="b"/>
            <a:pathLst>
              <a:path w="1165452" h="1165452">
                <a:moveTo>
                  <a:pt x="0" y="0"/>
                </a:moveTo>
                <a:lnTo>
                  <a:pt x="1165452" y="0"/>
                </a:lnTo>
                <a:lnTo>
                  <a:pt x="1165452" y="1165452"/>
                </a:lnTo>
                <a:lnTo>
                  <a:pt x="0" y="11654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4675618" y="4680266"/>
            <a:ext cx="8936763" cy="993142"/>
          </a:xfrm>
          <a:prstGeom prst="rect">
            <a:avLst/>
          </a:prstGeom>
        </p:spPr>
        <p:txBody>
          <a:bodyPr lIns="0" tIns="0" rIns="0" bIns="0" rtlCol="0" anchor="t">
            <a:spAutoFit/>
          </a:bodyPr>
          <a:lstStyle/>
          <a:p>
            <a:pPr marL="0" lvl="0" indent="0" algn="ctr">
              <a:lnSpc>
                <a:spcPts val="7630"/>
              </a:lnSpc>
            </a:pPr>
            <a:r>
              <a:rPr lang="en-US" sz="7000" b="1" spc="-294">
                <a:solidFill>
                  <a:srgbClr val="3139A8"/>
                </a:solidFill>
                <a:latin typeface="Be Vietnam Ultra-Bold"/>
                <a:ea typeface="Be Vietnam Ultra-Bold"/>
                <a:cs typeface="Be Vietnam Ultra-Bold"/>
                <a:sym typeface="Be Vietnam Ultra-Bold"/>
              </a:rPr>
              <a:t>GIỚI THIỆU CHUNG</a:t>
            </a:r>
          </a:p>
        </p:txBody>
      </p:sp>
      <p:sp>
        <p:nvSpPr>
          <p:cNvPr id="7" name="TextBox 7"/>
          <p:cNvSpPr txBox="1"/>
          <p:nvPr/>
        </p:nvSpPr>
        <p:spPr>
          <a:xfrm>
            <a:off x="4675618" y="2704507"/>
            <a:ext cx="8936763" cy="993142"/>
          </a:xfrm>
          <a:prstGeom prst="rect">
            <a:avLst/>
          </a:prstGeom>
        </p:spPr>
        <p:txBody>
          <a:bodyPr lIns="0" tIns="0" rIns="0" bIns="0" rtlCol="0" anchor="t">
            <a:spAutoFit/>
          </a:bodyPr>
          <a:lstStyle/>
          <a:p>
            <a:pPr marL="0" lvl="0" indent="0" algn="ctr">
              <a:lnSpc>
                <a:spcPts val="7630"/>
              </a:lnSpc>
            </a:pPr>
            <a:r>
              <a:rPr lang="en-US" sz="7000" b="1" spc="-294">
                <a:solidFill>
                  <a:srgbClr val="3139A8"/>
                </a:solidFill>
                <a:latin typeface="Be Vietnam Ultra-Bold"/>
                <a:ea typeface="Be Vietnam Ultra-Bold"/>
                <a:cs typeface="Be Vietnam Ultra-Bold"/>
                <a:sym typeface="Be Vietnam Ultra-Bold"/>
              </a:rPr>
              <a:t>1</a:t>
            </a:r>
          </a:p>
        </p:txBody>
      </p:sp>
      <p:sp>
        <p:nvSpPr>
          <p:cNvPr id="8" name="TextBox 8"/>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3139A8"/>
                </a:solidFill>
                <a:latin typeface="Noto Serif Display"/>
                <a:ea typeface="Noto Serif Display"/>
                <a:cs typeface="Noto Serif Display"/>
                <a:sym typeface="Noto Serif Display"/>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617032" y="1644349"/>
            <a:ext cx="9733310" cy="1855844"/>
          </a:xfrm>
          <a:prstGeom prst="roundRect">
            <a:avLst>
              <a:gd name="adj" fmla="val 11821"/>
            </a:avLst>
          </a:prstGeom>
          <a:blipFill>
            <a:blip r:embed="rId2"/>
            <a:stretch>
              <a:fillRect/>
            </a:stretch>
          </a:blipFill>
        </p:spPr>
        <p:txBody>
          <a:bodyPr/>
          <a:lstStyle/>
          <a:p>
            <a:endParaRPr lang="en-US"/>
          </a:p>
        </p:txBody>
      </p:sp>
      <p:sp>
        <p:nvSpPr>
          <p:cNvPr id="3" name="Freeform 3"/>
          <p:cNvSpPr/>
          <p:nvPr/>
        </p:nvSpPr>
        <p:spPr>
          <a:xfrm>
            <a:off x="5617032" y="3738318"/>
            <a:ext cx="9735227" cy="2513648"/>
          </a:xfrm>
          <a:prstGeom prst="roundRect">
            <a:avLst>
              <a:gd name="adj" fmla="val 8914"/>
            </a:avLst>
          </a:prstGeom>
          <a:blipFill>
            <a:blip r:embed="rId3"/>
            <a:stretch>
              <a:fillRect r="-20809"/>
            </a:stretch>
          </a:blipFill>
        </p:spPr>
        <p:txBody>
          <a:bodyPr/>
          <a:lstStyle/>
          <a:p>
            <a:endParaRPr lang="en-US"/>
          </a:p>
        </p:txBody>
      </p:sp>
      <p:sp>
        <p:nvSpPr>
          <p:cNvPr id="4" name="TextBox 4"/>
          <p:cNvSpPr txBox="1"/>
          <p:nvPr/>
        </p:nvSpPr>
        <p:spPr>
          <a:xfrm>
            <a:off x="1889963" y="551584"/>
            <a:ext cx="14508075"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000000"/>
                </a:solidFill>
                <a:latin typeface="Be Vietnam Ultra-Bold"/>
                <a:ea typeface="Be Vietnam Ultra-Bold"/>
                <a:cs typeface="Be Vietnam Ultra-Bold"/>
                <a:sym typeface="Be Vietnam Ultra-Bold"/>
              </a:rPr>
              <a:t>WORDCOUNT ĐƠN GIẢN VỚI APACHE BEAM</a:t>
            </a:r>
          </a:p>
        </p:txBody>
      </p:sp>
      <p:sp>
        <p:nvSpPr>
          <p:cNvPr id="5" name="TextBox 5"/>
          <p:cNvSpPr txBox="1"/>
          <p:nvPr/>
        </p:nvSpPr>
        <p:spPr>
          <a:xfrm>
            <a:off x="647042" y="1871358"/>
            <a:ext cx="902763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File output 1</a:t>
            </a:r>
          </a:p>
        </p:txBody>
      </p:sp>
      <p:sp>
        <p:nvSpPr>
          <p:cNvPr id="6" name="TextBox 6"/>
          <p:cNvSpPr txBox="1"/>
          <p:nvPr/>
        </p:nvSpPr>
        <p:spPr>
          <a:xfrm>
            <a:off x="647042" y="4619625"/>
            <a:ext cx="902763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File output 2</a:t>
            </a:r>
          </a:p>
        </p:txBody>
      </p:sp>
      <p:sp>
        <p:nvSpPr>
          <p:cNvPr id="7" name="Freeform 7"/>
          <p:cNvSpPr/>
          <p:nvPr/>
        </p:nvSpPr>
        <p:spPr>
          <a:xfrm>
            <a:off x="5615116" y="6490091"/>
            <a:ext cx="9735227" cy="2568028"/>
          </a:xfrm>
          <a:prstGeom prst="roundRect">
            <a:avLst>
              <a:gd name="adj" fmla="val 11414"/>
            </a:avLst>
          </a:prstGeom>
          <a:blipFill>
            <a:blip r:embed="rId4"/>
            <a:stretch>
              <a:fillRect r="-5514"/>
            </a:stretch>
          </a:blipFill>
        </p:spPr>
        <p:txBody>
          <a:bodyPr/>
          <a:lstStyle/>
          <a:p>
            <a:endParaRPr lang="en-US"/>
          </a:p>
        </p:txBody>
      </p:sp>
      <p:sp>
        <p:nvSpPr>
          <p:cNvPr id="8" name="TextBox 8"/>
          <p:cNvSpPr txBox="1"/>
          <p:nvPr/>
        </p:nvSpPr>
        <p:spPr>
          <a:xfrm>
            <a:off x="647042" y="7375916"/>
            <a:ext cx="902763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File output 3</a:t>
            </a:r>
          </a:p>
        </p:txBody>
      </p:sp>
      <p:sp>
        <p:nvSpPr>
          <p:cNvPr id="9" name="TextBox 9"/>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412681" y="5143500"/>
            <a:ext cx="9462638" cy="4731319"/>
          </a:xfrm>
          <a:prstGeom prst="roundRect">
            <a:avLst>
              <a:gd name="adj" fmla="val 8113"/>
            </a:avLst>
          </a:prstGeom>
          <a:blipFill>
            <a:blip r:embed="rId3"/>
            <a:stretch>
              <a:fillRect/>
            </a:stretch>
          </a:blipFill>
        </p:spPr>
        <p:txBody>
          <a:bodyPr/>
          <a:lstStyle/>
          <a:p>
            <a:endParaRPr lang="en-US"/>
          </a:p>
        </p:txBody>
      </p:sp>
      <p:sp>
        <p:nvSpPr>
          <p:cNvPr id="3" name="Freeform 3"/>
          <p:cNvSpPr/>
          <p:nvPr/>
        </p:nvSpPr>
        <p:spPr>
          <a:xfrm>
            <a:off x="1201580" y="2620879"/>
            <a:ext cx="15884840" cy="933234"/>
          </a:xfrm>
          <a:prstGeom prst="roundRect">
            <a:avLst/>
          </a:prstGeom>
          <a:blipFill>
            <a:blip r:embed="rId4"/>
            <a:stretch>
              <a:fillRect/>
            </a:stretch>
          </a:blipFill>
        </p:spPr>
        <p:txBody>
          <a:bodyPr/>
          <a:lstStyle/>
          <a:p>
            <a:endParaRPr lang="en-US"/>
          </a:p>
        </p:txBody>
      </p:sp>
      <p:sp>
        <p:nvSpPr>
          <p:cNvPr id="4" name="TextBox 4"/>
          <p:cNvSpPr txBox="1"/>
          <p:nvPr/>
        </p:nvSpPr>
        <p:spPr>
          <a:xfrm>
            <a:off x="1889963" y="551584"/>
            <a:ext cx="14508075"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000000"/>
                </a:solidFill>
                <a:latin typeface="Be Vietnam Ultra-Bold"/>
                <a:ea typeface="Be Vietnam Ultra-Bold"/>
                <a:cs typeface="Be Vietnam Ultra-Bold"/>
                <a:sym typeface="Be Vietnam Ultra-Bold"/>
              </a:rPr>
              <a:t>WORDCOUNT ĐƠN GIẢN VỚI APACHE BEAM</a:t>
            </a:r>
          </a:p>
        </p:txBody>
      </p:sp>
      <p:sp>
        <p:nvSpPr>
          <p:cNvPr id="5" name="TextBox 5"/>
          <p:cNvSpPr txBox="1"/>
          <p:nvPr/>
        </p:nvSpPr>
        <p:spPr>
          <a:xfrm>
            <a:off x="647042" y="1871358"/>
            <a:ext cx="902763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Thực hiện trên Direct Runner</a:t>
            </a:r>
          </a:p>
        </p:txBody>
      </p:sp>
      <p:sp>
        <p:nvSpPr>
          <p:cNvPr id="6" name="TextBox 6"/>
          <p:cNvSpPr txBox="1"/>
          <p:nvPr/>
        </p:nvSpPr>
        <p:spPr>
          <a:xfrm>
            <a:off x="647042" y="4386286"/>
            <a:ext cx="902763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Quicksand Medium"/>
                <a:ea typeface="Quicksand Medium"/>
                <a:cs typeface="Quicksand Medium"/>
                <a:sym typeface="Quicksand Medium"/>
              </a:rPr>
              <a:t>Kết quả: Output chỉ có 1 file duy nhất</a:t>
            </a:r>
          </a:p>
        </p:txBody>
      </p:sp>
      <p:sp>
        <p:nvSpPr>
          <p:cNvPr id="7" name="TextBox 7"/>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922324" y="2252358"/>
            <a:ext cx="12443353" cy="7657448"/>
          </a:xfrm>
          <a:prstGeom prst="roundRect">
            <a:avLst>
              <a:gd name="adj" fmla="val 3747"/>
            </a:avLst>
          </a:prstGeom>
          <a:blipFill>
            <a:blip r:embed="rId2"/>
            <a:stretch>
              <a:fillRect/>
            </a:stretch>
          </a:blipFill>
        </p:spPr>
        <p:txBody>
          <a:bodyPr/>
          <a:lstStyle/>
          <a:p>
            <a:endParaRPr lang="en-US"/>
          </a:p>
        </p:txBody>
      </p:sp>
      <p:sp>
        <p:nvSpPr>
          <p:cNvPr id="3" name="TextBox 3"/>
          <p:cNvSpPr txBox="1"/>
          <p:nvPr/>
        </p:nvSpPr>
        <p:spPr>
          <a:xfrm>
            <a:off x="2724742" y="551584"/>
            <a:ext cx="12838516"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FFFFFF"/>
                </a:solidFill>
                <a:latin typeface="Be Vietnam Ultra-Bold"/>
                <a:ea typeface="Be Vietnam Ultra-Bold"/>
                <a:cs typeface="Be Vietnam Ultra-Bold"/>
                <a:sym typeface="Be Vietnam Ultra-Bold"/>
              </a:rPr>
              <a:t>WORDCOUNT VỚI DỮ LIỆU STREAMING</a:t>
            </a:r>
          </a:p>
        </p:txBody>
      </p:sp>
      <p:sp>
        <p:nvSpPr>
          <p:cNvPr id="4" name="TextBox 4"/>
          <p:cNvSpPr txBox="1"/>
          <p:nvPr/>
        </p:nvSpPr>
        <p:spPr>
          <a:xfrm>
            <a:off x="647042" y="1871358"/>
            <a:ext cx="902763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FFFFFF"/>
                </a:solidFill>
                <a:latin typeface="Quicksand Medium"/>
                <a:ea typeface="Quicksand Medium"/>
                <a:cs typeface="Quicksand Medium"/>
                <a:sym typeface="Quicksand Medium"/>
              </a:rPr>
              <a:t>Pipeline</a:t>
            </a:r>
          </a:p>
        </p:txBody>
      </p:sp>
      <p:sp>
        <p:nvSpPr>
          <p:cNvPr id="5" name="TextBox 5"/>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10581" y="2777671"/>
            <a:ext cx="16466838" cy="6707344"/>
          </a:xfrm>
          <a:prstGeom prst="roundRect">
            <a:avLst>
              <a:gd name="adj" fmla="val 4599"/>
            </a:avLst>
          </a:prstGeom>
          <a:blipFill>
            <a:blip r:embed="rId2"/>
            <a:stretch>
              <a:fillRect t="-2293"/>
            </a:stretch>
          </a:blipFill>
        </p:spPr>
        <p:txBody>
          <a:bodyPr/>
          <a:lstStyle/>
          <a:p>
            <a:endParaRPr lang="en-US"/>
          </a:p>
        </p:txBody>
      </p:sp>
      <p:sp>
        <p:nvSpPr>
          <p:cNvPr id="3" name="TextBox 3"/>
          <p:cNvSpPr txBox="1"/>
          <p:nvPr/>
        </p:nvSpPr>
        <p:spPr>
          <a:xfrm>
            <a:off x="2724742" y="551584"/>
            <a:ext cx="12838516"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FFFFFF"/>
                </a:solidFill>
                <a:latin typeface="Be Vietnam Ultra-Bold"/>
                <a:ea typeface="Be Vietnam Ultra-Bold"/>
                <a:cs typeface="Be Vietnam Ultra-Bold"/>
                <a:sym typeface="Be Vietnam Ultra-Bold"/>
              </a:rPr>
              <a:t>WORDCOUNT VỚI DỮ LIỆU STREAMING</a:t>
            </a:r>
          </a:p>
        </p:txBody>
      </p:sp>
      <p:sp>
        <p:nvSpPr>
          <p:cNvPr id="4" name="TextBox 4"/>
          <p:cNvSpPr txBox="1"/>
          <p:nvPr/>
        </p:nvSpPr>
        <p:spPr>
          <a:xfrm>
            <a:off x="647042" y="1871358"/>
            <a:ext cx="13824154"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FFFFFF"/>
                </a:solidFill>
                <a:latin typeface="Quicksand Medium"/>
                <a:ea typeface="Quicksand Medium"/>
                <a:cs typeface="Quicksand Medium"/>
                <a:sym typeface="Quicksand Medium"/>
              </a:rPr>
              <a:t>Socket gửi dữ liệu streaming mỗi 1s gồm tên và timestamp của event</a:t>
            </a:r>
          </a:p>
        </p:txBody>
      </p:sp>
      <p:sp>
        <p:nvSpPr>
          <p:cNvPr id="5" name="TextBox 5"/>
          <p:cNvSpPr txBox="1"/>
          <p:nvPr/>
        </p:nvSpPr>
        <p:spPr>
          <a:xfrm>
            <a:off x="17377419" y="9427866"/>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31989" y="2550085"/>
            <a:ext cx="17024023" cy="1473233"/>
          </a:xfrm>
          <a:prstGeom prst="roundRect">
            <a:avLst/>
          </a:prstGeom>
          <a:blipFill>
            <a:blip r:embed="rId2"/>
            <a:stretch>
              <a:fillRect/>
            </a:stretch>
          </a:blipFill>
        </p:spPr>
        <p:txBody>
          <a:bodyPr/>
          <a:lstStyle/>
          <a:p>
            <a:endParaRPr lang="en-US"/>
          </a:p>
        </p:txBody>
      </p:sp>
      <p:sp>
        <p:nvSpPr>
          <p:cNvPr id="3" name="Freeform 3"/>
          <p:cNvSpPr/>
          <p:nvPr/>
        </p:nvSpPr>
        <p:spPr>
          <a:xfrm>
            <a:off x="714375" y="5855607"/>
            <a:ext cx="16859250" cy="2326821"/>
          </a:xfrm>
          <a:prstGeom prst="roundRect">
            <a:avLst>
              <a:gd name="adj" fmla="val 12802"/>
            </a:avLst>
          </a:prstGeom>
          <a:blipFill>
            <a:blip r:embed="rId3"/>
            <a:stretch>
              <a:fillRect l="-508" t="-5958" r="-468" b="-5429"/>
            </a:stretch>
          </a:blipFill>
        </p:spPr>
        <p:txBody>
          <a:bodyPr/>
          <a:lstStyle/>
          <a:p>
            <a:endParaRPr lang="en-US"/>
          </a:p>
        </p:txBody>
      </p:sp>
      <p:sp>
        <p:nvSpPr>
          <p:cNvPr id="4" name="TextBox 4"/>
          <p:cNvSpPr txBox="1"/>
          <p:nvPr/>
        </p:nvSpPr>
        <p:spPr>
          <a:xfrm>
            <a:off x="2724742" y="551584"/>
            <a:ext cx="12838516" cy="833562"/>
          </a:xfrm>
          <a:prstGeom prst="rect">
            <a:avLst/>
          </a:prstGeom>
        </p:spPr>
        <p:txBody>
          <a:bodyPr wrap="none" lIns="0" tIns="0" rIns="0" bIns="0" rtlCol="0" anchor="t">
            <a:spAutoFit/>
          </a:bodyPr>
          <a:lstStyle/>
          <a:p>
            <a:pPr algn="ctr">
              <a:lnSpc>
                <a:spcPts val="6540"/>
              </a:lnSpc>
              <a:spcBef>
                <a:spcPct val="0"/>
              </a:spcBef>
            </a:pPr>
            <a:r>
              <a:rPr lang="en-US" sz="6000" b="1" spc="-252" dirty="0">
                <a:solidFill>
                  <a:srgbClr val="FFFFFF"/>
                </a:solidFill>
                <a:latin typeface="Be Vietnam Ultra-Bold"/>
                <a:ea typeface="Be Vietnam Ultra-Bold"/>
                <a:cs typeface="Be Vietnam Ultra-Bold"/>
                <a:sym typeface="Be Vietnam Ultra-Bold"/>
              </a:rPr>
              <a:t>WORDCOUNT VỚI DỮ LIỆU STREAMING</a:t>
            </a:r>
          </a:p>
        </p:txBody>
      </p:sp>
      <p:sp>
        <p:nvSpPr>
          <p:cNvPr id="5" name="TextBox 5"/>
          <p:cNvSpPr txBox="1"/>
          <p:nvPr/>
        </p:nvSpPr>
        <p:spPr>
          <a:xfrm>
            <a:off x="647042" y="1871358"/>
            <a:ext cx="13824154"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FFFFFF"/>
                </a:solidFill>
                <a:latin typeface="Quicksand Medium"/>
                <a:ea typeface="Quicksand Medium"/>
                <a:cs typeface="Quicksand Medium"/>
                <a:sym typeface="Quicksand Medium"/>
              </a:rPr>
              <a:t>Với Fixed Window 60s, kết quả:</a:t>
            </a:r>
          </a:p>
        </p:txBody>
      </p:sp>
      <p:sp>
        <p:nvSpPr>
          <p:cNvPr id="6" name="TextBox 6"/>
          <p:cNvSpPr txBox="1"/>
          <p:nvPr/>
        </p:nvSpPr>
        <p:spPr>
          <a:xfrm>
            <a:off x="647042" y="5175843"/>
            <a:ext cx="13824154"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FFFFFF"/>
                </a:solidFill>
                <a:latin typeface="Quicksand Medium"/>
                <a:ea typeface="Quicksand Medium"/>
                <a:cs typeface="Quicksand Medium"/>
                <a:sym typeface="Quicksand Medium"/>
              </a:rPr>
              <a:t>Với Fixed Window 5s, kết quả:</a:t>
            </a:r>
          </a:p>
        </p:txBody>
      </p:sp>
      <p:sp>
        <p:nvSpPr>
          <p:cNvPr id="7" name="TextBox 7"/>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000000"/>
                </a:solidFill>
                <a:latin typeface="Noto Serif Display"/>
                <a:ea typeface="Noto Serif Display"/>
                <a:cs typeface="Noto Serif Display"/>
                <a:sym typeface="Noto Serif Display"/>
              </a:rPr>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txBody>
            <a:bodyPr/>
            <a:lstStyle/>
            <a:p>
              <a:endParaRPr lang="en-US"/>
            </a:p>
          </p:txBody>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txBody>
            <a:bodyPr/>
            <a:lstStyle/>
            <a:p>
              <a:endParaRPr lang="en-US"/>
            </a:p>
          </p:txBody>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8911501" y="1792605"/>
            <a:ext cx="8911307" cy="7465695"/>
          </a:xfrm>
          <a:prstGeom prst="rect">
            <a:avLst/>
          </a:prstGeom>
        </p:spPr>
      </p:pic>
      <p:sp>
        <p:nvSpPr>
          <p:cNvPr id="9" name="TextBox 9"/>
          <p:cNvSpPr txBox="1"/>
          <p:nvPr/>
        </p:nvSpPr>
        <p:spPr>
          <a:xfrm>
            <a:off x="1028700" y="3333203"/>
            <a:ext cx="9838525" cy="4834889"/>
          </a:xfrm>
          <a:prstGeom prst="rect">
            <a:avLst/>
          </a:prstGeom>
        </p:spPr>
        <p:txBody>
          <a:bodyPr lIns="0" tIns="0" rIns="0" bIns="0" rtlCol="0" anchor="t">
            <a:spAutoFit/>
          </a:bodyPr>
          <a:lstStyle/>
          <a:p>
            <a:pPr marL="0" lvl="0" indent="0" algn="ctr">
              <a:lnSpc>
                <a:spcPts val="12479"/>
              </a:lnSpc>
            </a:pPr>
            <a:r>
              <a:rPr lang="en-US" sz="12999" b="1" spc="-545">
                <a:solidFill>
                  <a:srgbClr val="3139A8"/>
                </a:solidFill>
                <a:latin typeface="Be Vietnam Ultra-Bold"/>
                <a:ea typeface="Be Vietnam Ultra-Bold"/>
                <a:cs typeface="Be Vietnam Ultra-Bold"/>
                <a:sym typeface="Be Vietnam Ultra-Bold"/>
              </a:rPr>
              <a:t>THANK YOU  FOR WATCHING!</a:t>
            </a:r>
          </a:p>
        </p:txBody>
      </p:sp>
      <p:sp>
        <p:nvSpPr>
          <p:cNvPr id="10" name="TextBox 10"/>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3139A8"/>
                </a:solidFill>
                <a:latin typeface="Noto Serif Display"/>
                <a:ea typeface="Noto Serif Display"/>
                <a:cs typeface="Noto Serif Display"/>
                <a:sym typeface="Noto Serif Display"/>
              </a:rPr>
              <a:t>35</a:t>
            </a:r>
          </a:p>
        </p:txBody>
      </p:sp>
    </p:spTree>
  </p:cSld>
  <p:clrMapOvr>
    <a:masterClrMapping/>
  </p:clrMapOvr>
  <p:timing>
    <p:tnLst>
      <p:par>
        <p:cTn id="1" dur="indefinite" restart="never" nodeType="tmRoot">
          <p:childTnLst>
            <p:video>
              <p:cMediaNode vol="0">
                <p:cTn id="2"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sp>
        <p:nvSpPr>
          <p:cNvPr id="2" name="Freeform 2"/>
          <p:cNvSpPr/>
          <p:nvPr/>
        </p:nvSpPr>
        <p:spPr>
          <a:xfrm>
            <a:off x="13710742" y="-289332"/>
            <a:ext cx="3548558" cy="3548558"/>
          </a:xfrm>
          <a:custGeom>
            <a:avLst/>
            <a:gdLst/>
            <a:ahLst/>
            <a:cxnLst/>
            <a:rect l="l" t="t" r="r" b="b"/>
            <a:pathLst>
              <a:path w="3548558" h="3548558">
                <a:moveTo>
                  <a:pt x="0" y="0"/>
                </a:moveTo>
                <a:lnTo>
                  <a:pt x="3548558" y="0"/>
                </a:lnTo>
                <a:lnTo>
                  <a:pt x="3548558" y="3548558"/>
                </a:lnTo>
                <a:lnTo>
                  <a:pt x="0" y="3548558"/>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1028700" y="1085850"/>
            <a:ext cx="4980649" cy="855345"/>
          </a:xfrm>
          <a:prstGeom prst="rect">
            <a:avLst/>
          </a:prstGeom>
        </p:spPr>
        <p:txBody>
          <a:bodyPr lIns="0" tIns="0" rIns="0" bIns="0" rtlCol="0" anchor="t">
            <a:spAutoFit/>
          </a:bodyPr>
          <a:lstStyle/>
          <a:p>
            <a:pPr algn="l">
              <a:lnSpc>
                <a:spcPts val="6539"/>
              </a:lnSpc>
              <a:spcBef>
                <a:spcPct val="0"/>
              </a:spcBef>
            </a:pPr>
            <a:r>
              <a:rPr lang="en-US" sz="5999" b="1" spc="-251">
                <a:solidFill>
                  <a:srgbClr val="FFFFFF"/>
                </a:solidFill>
                <a:latin typeface="Be Vietnam Ultra-Bold"/>
                <a:ea typeface="Be Vietnam Ultra-Bold"/>
                <a:cs typeface="Be Vietnam Ultra-Bold"/>
                <a:sym typeface="Be Vietnam Ultra-Bold"/>
              </a:rPr>
              <a:t>APACHE BEAM </a:t>
            </a:r>
          </a:p>
        </p:txBody>
      </p:sp>
      <p:sp>
        <p:nvSpPr>
          <p:cNvPr id="4" name="TextBox 4"/>
          <p:cNvSpPr txBox="1"/>
          <p:nvPr/>
        </p:nvSpPr>
        <p:spPr>
          <a:xfrm>
            <a:off x="2265524" y="2810700"/>
            <a:ext cx="13756952" cy="4437380"/>
          </a:xfrm>
          <a:prstGeom prst="rect">
            <a:avLst/>
          </a:prstGeom>
        </p:spPr>
        <p:txBody>
          <a:bodyPr lIns="0" tIns="0" rIns="0" bIns="0" rtlCol="0" anchor="t">
            <a:spAutoFit/>
          </a:bodyPr>
          <a:lstStyle/>
          <a:p>
            <a:pPr marL="863598" lvl="1" indent="-431799" algn="l">
              <a:lnSpc>
                <a:spcPts val="4359"/>
              </a:lnSpc>
              <a:buFont typeface="Arial"/>
              <a:buChar char="•"/>
            </a:pPr>
            <a:r>
              <a:rPr lang="en-US" sz="3999" b="1" spc="-167">
                <a:solidFill>
                  <a:srgbClr val="000000"/>
                </a:solidFill>
                <a:latin typeface="Quicksand Medium"/>
                <a:ea typeface="Quicksand Medium"/>
                <a:cs typeface="Quicksand Medium"/>
                <a:sym typeface="Quicksand Medium"/>
              </a:rPr>
              <a:t>Apache Beam (Batch + strEAM) là một framework mã nguồn mở dùng để xây dựng các luồng dữ liệu có thể chạy trên nhiều hệ thống xử lý dữ liệu phân tán khác nhau.</a:t>
            </a:r>
          </a:p>
          <a:p>
            <a:pPr algn="l">
              <a:lnSpc>
                <a:spcPts val="4359"/>
              </a:lnSpc>
            </a:pPr>
            <a:endParaRPr lang="en-US" sz="3999" b="1" spc="-167">
              <a:solidFill>
                <a:srgbClr val="000000"/>
              </a:solidFill>
              <a:latin typeface="Quicksand Medium"/>
              <a:ea typeface="Quicksand Medium"/>
              <a:cs typeface="Quicksand Medium"/>
              <a:sym typeface="Quicksand Medium"/>
            </a:endParaRPr>
          </a:p>
          <a:p>
            <a:pPr marL="863598" lvl="1" indent="-431799" algn="l">
              <a:lnSpc>
                <a:spcPts val="4359"/>
              </a:lnSpc>
              <a:buFont typeface="Arial"/>
              <a:buChar char="•"/>
            </a:pPr>
            <a:r>
              <a:rPr lang="en-US" sz="3999" b="1" spc="-167">
                <a:solidFill>
                  <a:srgbClr val="000000"/>
                </a:solidFill>
                <a:latin typeface="Quicksand Medium"/>
                <a:ea typeface="Quicksand Medium"/>
                <a:cs typeface="Quicksand Medium"/>
                <a:sym typeface="Quicksand Medium"/>
              </a:rPr>
              <a:t>Beam cung cấp một API thống nhất để lập trình các pipeline xử lý dữ liệu theo cả hai chế độ: batch processing và stream processing</a:t>
            </a:r>
          </a:p>
          <a:p>
            <a:pPr algn="l">
              <a:lnSpc>
                <a:spcPts val="4359"/>
              </a:lnSpc>
            </a:pPr>
            <a:endParaRPr lang="en-US" sz="3999" b="1" spc="-167">
              <a:solidFill>
                <a:srgbClr val="000000"/>
              </a:solidFill>
              <a:latin typeface="Quicksand Medium"/>
              <a:ea typeface="Quicksand Medium"/>
              <a:cs typeface="Quicksand Medium"/>
              <a:sym typeface="Quicksand Medium"/>
            </a:endParaRPr>
          </a:p>
        </p:txBody>
      </p:sp>
      <p:sp>
        <p:nvSpPr>
          <p:cNvPr id="5" name="TextBox 5"/>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dirty="0">
                <a:solidFill>
                  <a:srgbClr val="000000"/>
                </a:solidFill>
                <a:latin typeface="Noto Serif Display"/>
                <a:ea typeface="Noto Serif Display"/>
                <a:cs typeface="Noto Serif Display"/>
                <a:sym typeface="Noto Serif Display"/>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sp>
        <p:nvSpPr>
          <p:cNvPr id="2" name="Freeform 2"/>
          <p:cNvSpPr/>
          <p:nvPr/>
        </p:nvSpPr>
        <p:spPr>
          <a:xfrm>
            <a:off x="1096358" y="2099023"/>
            <a:ext cx="16095285" cy="7001449"/>
          </a:xfrm>
          <a:prstGeom prst="roundRect">
            <a:avLst>
              <a:gd name="adj" fmla="val 3607"/>
            </a:avLst>
          </a:prstGeom>
          <a:blipFill>
            <a:blip r:embed="rId3"/>
            <a:stretch>
              <a:fillRect/>
            </a:stretch>
          </a:blipFill>
        </p:spPr>
        <p:txBody>
          <a:bodyPr/>
          <a:lstStyle/>
          <a:p>
            <a:endParaRPr lang="en-US" dirty="0"/>
          </a:p>
        </p:txBody>
      </p:sp>
      <p:sp>
        <p:nvSpPr>
          <p:cNvPr id="3" name="TextBox 3"/>
          <p:cNvSpPr txBox="1"/>
          <p:nvPr/>
        </p:nvSpPr>
        <p:spPr>
          <a:xfrm>
            <a:off x="6653676" y="1085850"/>
            <a:ext cx="4980649" cy="855345"/>
          </a:xfrm>
          <a:prstGeom prst="rect">
            <a:avLst/>
          </a:prstGeom>
        </p:spPr>
        <p:txBody>
          <a:bodyPr lIns="0" tIns="0" rIns="0" bIns="0" rtlCol="0" anchor="t">
            <a:spAutoFit/>
          </a:bodyPr>
          <a:lstStyle/>
          <a:p>
            <a:pPr algn="ctr">
              <a:lnSpc>
                <a:spcPts val="6539"/>
              </a:lnSpc>
              <a:spcBef>
                <a:spcPct val="0"/>
              </a:spcBef>
            </a:pPr>
            <a:r>
              <a:rPr lang="en-US" sz="5999" b="1" spc="-251">
                <a:solidFill>
                  <a:srgbClr val="FFFFFF"/>
                </a:solidFill>
                <a:latin typeface="Be Vietnam Ultra-Bold"/>
                <a:ea typeface="Be Vietnam Ultra-Bold"/>
                <a:cs typeface="Be Vietnam Ultra-Bold"/>
                <a:sym typeface="Be Vietnam Ultra-Bold"/>
              </a:rPr>
              <a:t>APACHE BEAM </a:t>
            </a:r>
          </a:p>
        </p:txBody>
      </p:sp>
      <p:sp>
        <p:nvSpPr>
          <p:cNvPr id="4" name="TextBox 4"/>
          <p:cNvSpPr txBox="1"/>
          <p:nvPr/>
        </p:nvSpPr>
        <p:spPr>
          <a:xfrm>
            <a:off x="12488121" y="9305925"/>
            <a:ext cx="13756952" cy="497967"/>
          </a:xfrm>
          <a:prstGeom prst="rect">
            <a:avLst/>
          </a:prstGeom>
        </p:spPr>
        <p:txBody>
          <a:bodyPr lIns="0" tIns="0" rIns="0" bIns="0" rtlCol="0" anchor="t">
            <a:spAutoFit/>
          </a:bodyPr>
          <a:lstStyle/>
          <a:p>
            <a:pPr algn="l">
              <a:lnSpc>
                <a:spcPts val="3924"/>
              </a:lnSpc>
            </a:pPr>
            <a:r>
              <a:rPr lang="en-US" sz="3600" b="1" spc="-151" dirty="0">
                <a:solidFill>
                  <a:srgbClr val="000000"/>
                </a:solidFill>
                <a:latin typeface="Quicksand Medium"/>
                <a:ea typeface="Quicksand Medium"/>
                <a:cs typeface="Quicksand Medium"/>
                <a:sym typeface="Quicksand Medium"/>
              </a:rPr>
              <a:t>*</a:t>
            </a:r>
            <a:r>
              <a:rPr lang="en-US" sz="3600" b="1" spc="-151" dirty="0" err="1">
                <a:solidFill>
                  <a:srgbClr val="000000"/>
                </a:solidFill>
                <a:latin typeface="Quicksand Medium"/>
                <a:ea typeface="Quicksand Medium"/>
                <a:cs typeface="Quicksand Medium"/>
                <a:sym typeface="Quicksand Medium"/>
              </a:rPr>
              <a:t>Nguồn</a:t>
            </a:r>
            <a:r>
              <a:rPr lang="en-US" sz="3600" b="1" spc="-151" dirty="0">
                <a:solidFill>
                  <a:srgbClr val="000000"/>
                </a:solidFill>
                <a:latin typeface="Quicksand Medium"/>
                <a:ea typeface="Quicksand Medium"/>
                <a:cs typeface="Quicksand Medium"/>
                <a:sym typeface="Quicksand Medium"/>
              </a:rPr>
              <a:t>: </a:t>
            </a:r>
            <a:r>
              <a:rPr lang="en-US" sz="3600" b="1" spc="-151" dirty="0" err="1">
                <a:solidFill>
                  <a:srgbClr val="000000"/>
                </a:solidFill>
                <a:latin typeface="Quicksand Medium"/>
                <a:ea typeface="Quicksand Medium"/>
                <a:cs typeface="Quicksand Medium"/>
                <a:sym typeface="Quicksand Medium"/>
              </a:rPr>
              <a:t>googlecloudtech</a:t>
            </a:r>
            <a:endParaRPr lang="en-US" sz="3600" b="1" spc="-151" dirty="0">
              <a:solidFill>
                <a:srgbClr val="000000"/>
              </a:solidFill>
              <a:latin typeface="Quicksand Medium"/>
              <a:ea typeface="Quicksand Medium"/>
              <a:cs typeface="Quicksand Medium"/>
              <a:sym typeface="Quicksand Medium"/>
            </a:endParaRPr>
          </a:p>
        </p:txBody>
      </p:sp>
      <p:sp>
        <p:nvSpPr>
          <p:cNvPr id="5" name="TextBox 5"/>
          <p:cNvSpPr txBox="1"/>
          <p:nvPr/>
        </p:nvSpPr>
        <p:spPr>
          <a:xfrm>
            <a:off x="673957" y="9473946"/>
            <a:ext cx="152400" cy="209550"/>
          </a:xfrm>
          <a:prstGeom prst="rect">
            <a:avLst/>
          </a:prstGeom>
        </p:spPr>
        <p:txBody>
          <a:bodyPr wrap="none" lIns="0" tIns="0" rIns="0" bIns="0" rtlCol="0" anchor="t">
            <a:spAutoFit/>
          </a:bodyPr>
          <a:lstStyle/>
          <a:p>
            <a:pPr algn="ctr">
              <a:lnSpc>
                <a:spcPts val="3919"/>
              </a:lnSpc>
              <a:spcBef>
                <a:spcPct val="0"/>
              </a:spcBef>
            </a:pPr>
            <a:r>
              <a:rPr lang="en-US" sz="2799" dirty="0">
                <a:solidFill>
                  <a:srgbClr val="000000"/>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Freeform 2"/>
          <p:cNvSpPr/>
          <p:nvPr/>
        </p:nvSpPr>
        <p:spPr>
          <a:xfrm>
            <a:off x="856055" y="1653372"/>
            <a:ext cx="16575890" cy="7251952"/>
          </a:xfrm>
          <a:prstGeom prst="roundRect">
            <a:avLst>
              <a:gd name="adj" fmla="val 3188"/>
            </a:avLst>
          </a:prstGeom>
          <a:blipFill>
            <a:blip r:embed="rId3"/>
            <a:stretch>
              <a:fillRect/>
            </a:stretch>
          </a:blipFill>
        </p:spPr>
        <p:txBody>
          <a:bodyPr/>
          <a:lstStyle/>
          <a:p>
            <a:endParaRPr lang="en-US"/>
          </a:p>
        </p:txBody>
      </p:sp>
      <p:sp>
        <p:nvSpPr>
          <p:cNvPr id="3" name="TextBox 3"/>
          <p:cNvSpPr txBox="1"/>
          <p:nvPr/>
        </p:nvSpPr>
        <p:spPr>
          <a:xfrm>
            <a:off x="1606822" y="287655"/>
            <a:ext cx="15074356" cy="883920"/>
          </a:xfrm>
          <a:prstGeom prst="rect">
            <a:avLst/>
          </a:prstGeom>
        </p:spPr>
        <p:txBody>
          <a:bodyPr lIns="0" tIns="0" rIns="0" bIns="0" rtlCol="0" anchor="t">
            <a:spAutoFit/>
          </a:bodyPr>
          <a:lstStyle/>
          <a:p>
            <a:pPr algn="ctr">
              <a:lnSpc>
                <a:spcPts val="6839"/>
              </a:lnSpc>
            </a:pPr>
            <a:r>
              <a:rPr lang="en-US" sz="6000" b="1" spc="-252">
                <a:solidFill>
                  <a:srgbClr val="FFFFFF"/>
                </a:solidFill>
                <a:latin typeface="Be Vietnam Ultra-Bold"/>
                <a:ea typeface="Be Vietnam Ultra-Bold"/>
                <a:cs typeface="Be Vietnam Ultra-Bold"/>
                <a:sym typeface="Be Vietnam Ultra-Bold"/>
              </a:rPr>
              <a:t>SỰ RA ĐỜI CỦA APACHE BEAM</a:t>
            </a:r>
          </a:p>
        </p:txBody>
      </p:sp>
      <p:sp>
        <p:nvSpPr>
          <p:cNvPr id="4" name="TextBox 4"/>
          <p:cNvSpPr txBox="1"/>
          <p:nvPr/>
        </p:nvSpPr>
        <p:spPr>
          <a:xfrm>
            <a:off x="6629400" y="9074538"/>
            <a:ext cx="13756952" cy="497967"/>
          </a:xfrm>
          <a:prstGeom prst="rect">
            <a:avLst/>
          </a:prstGeom>
        </p:spPr>
        <p:txBody>
          <a:bodyPr lIns="0" tIns="0" rIns="0" bIns="0" rtlCol="0" anchor="t">
            <a:spAutoFit/>
          </a:bodyPr>
          <a:lstStyle/>
          <a:p>
            <a:pPr algn="l">
              <a:lnSpc>
                <a:spcPts val="3924"/>
              </a:lnSpc>
            </a:pPr>
            <a:r>
              <a:rPr lang="en-US" sz="3600" b="1" spc="-151" dirty="0">
                <a:solidFill>
                  <a:srgbClr val="FFFFFF"/>
                </a:solidFill>
                <a:latin typeface="Quicksand Medium"/>
                <a:ea typeface="Quicksand Medium"/>
                <a:cs typeface="Quicksand Medium"/>
                <a:sym typeface="Quicksand Medium"/>
              </a:rPr>
              <a:t>*</a:t>
            </a:r>
            <a:r>
              <a:rPr lang="en-US" sz="3600" b="1" spc="-151" dirty="0" err="1">
                <a:solidFill>
                  <a:srgbClr val="FFFFFF"/>
                </a:solidFill>
                <a:latin typeface="Quicksand Medium"/>
                <a:ea typeface="Quicksand Medium"/>
                <a:cs typeface="Quicksand Medium"/>
                <a:sym typeface="Quicksand Medium"/>
              </a:rPr>
              <a:t>Nguồn</a:t>
            </a:r>
            <a:r>
              <a:rPr lang="en-US" sz="3600" b="1" spc="-151" dirty="0">
                <a:solidFill>
                  <a:srgbClr val="FFFFFF"/>
                </a:solidFill>
                <a:latin typeface="Quicksand Medium"/>
                <a:ea typeface="Quicksand Medium"/>
                <a:cs typeface="Quicksand Medium"/>
                <a:sym typeface="Quicksand Medium"/>
              </a:rPr>
              <a:t>: </a:t>
            </a:r>
            <a:r>
              <a:rPr lang="en-US" sz="3600" b="1" spc="-151" dirty="0" err="1">
                <a:solidFill>
                  <a:srgbClr val="FFFFFF"/>
                </a:solidFill>
                <a:latin typeface="Quicksand Medium"/>
                <a:ea typeface="Quicksand Medium"/>
                <a:cs typeface="Quicksand Medium"/>
                <a:sym typeface="Quicksand Medium"/>
              </a:rPr>
              <a:t>googlecloudtech</a:t>
            </a:r>
            <a:endParaRPr lang="en-US" sz="3600" b="1" spc="-151" dirty="0">
              <a:solidFill>
                <a:srgbClr val="FFFFFF"/>
              </a:solidFill>
              <a:latin typeface="Quicksand Medium"/>
              <a:ea typeface="Quicksand Medium"/>
              <a:cs typeface="Quicksand Medium"/>
              <a:sym typeface="Quicksand Medium"/>
            </a:endParaRPr>
          </a:p>
        </p:txBody>
      </p:sp>
      <p:sp>
        <p:nvSpPr>
          <p:cNvPr id="5" name="TextBox 5"/>
          <p:cNvSpPr txBox="1"/>
          <p:nvPr/>
        </p:nvSpPr>
        <p:spPr>
          <a:xfrm>
            <a:off x="17235312" y="9210675"/>
            <a:ext cx="200376" cy="361830"/>
          </a:xfrm>
          <a:prstGeom prst="rect">
            <a:avLst/>
          </a:prstGeom>
        </p:spPr>
        <p:txBody>
          <a:bodyPr wrap="none" lIns="0" tIns="0" rIns="0" bIns="0" rtlCol="0" anchor="t">
            <a:spAutoFit/>
          </a:bodyPr>
          <a:lstStyle/>
          <a:p>
            <a:pPr algn="ctr">
              <a:lnSpc>
                <a:spcPts val="2800"/>
              </a:lnSpc>
              <a:spcBef>
                <a:spcPct val="0"/>
              </a:spcBef>
            </a:pPr>
            <a:r>
              <a:rPr lang="en-US" sz="2800" dirty="0">
                <a:solidFill>
                  <a:srgbClr val="FFFFFF"/>
                </a:solidFill>
                <a:latin typeface="Noto Serif Display"/>
                <a:ea typeface="Noto Serif Display"/>
                <a:cs typeface="Noto Serif Display"/>
                <a:sym typeface="Noto Serif Display"/>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2304633" y="2499745"/>
            <a:ext cx="5983367" cy="5618381"/>
          </a:xfrm>
          <a:custGeom>
            <a:avLst/>
            <a:gdLst/>
            <a:ahLst/>
            <a:cxnLst/>
            <a:rect l="l" t="t" r="r" b="b"/>
            <a:pathLst>
              <a:path w="5983367" h="5618381">
                <a:moveTo>
                  <a:pt x="0" y="0"/>
                </a:moveTo>
                <a:lnTo>
                  <a:pt x="5983367" y="0"/>
                </a:lnTo>
                <a:lnTo>
                  <a:pt x="5983367" y="5618381"/>
                </a:lnTo>
                <a:lnTo>
                  <a:pt x="0" y="5618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539945" y="820101"/>
            <a:ext cx="17208110" cy="855348"/>
          </a:xfrm>
          <a:prstGeom prst="rect">
            <a:avLst/>
          </a:prstGeom>
        </p:spPr>
        <p:txBody>
          <a:bodyPr lIns="0" tIns="0" rIns="0" bIns="0" rtlCol="0" anchor="t">
            <a:spAutoFit/>
          </a:bodyPr>
          <a:lstStyle/>
          <a:p>
            <a:pPr marL="0" lvl="0" indent="0" algn="ctr">
              <a:lnSpc>
                <a:spcPts val="6540"/>
              </a:lnSpc>
            </a:pPr>
            <a:r>
              <a:rPr lang="en-US" sz="6000" b="1" spc="-252">
                <a:solidFill>
                  <a:srgbClr val="3139A8"/>
                </a:solidFill>
                <a:latin typeface="Be Vietnam Ultra-Bold"/>
                <a:ea typeface="Be Vietnam Ultra-Bold"/>
                <a:cs typeface="Be Vietnam Ultra-Bold"/>
                <a:sym typeface="Be Vietnam Ultra-Bold"/>
              </a:rPr>
              <a:t>TẠI SAO NÊN SỬ DỤNG APACHE BEAM</a:t>
            </a:r>
          </a:p>
        </p:txBody>
      </p:sp>
      <p:sp>
        <p:nvSpPr>
          <p:cNvPr id="4" name="TextBox 4"/>
          <p:cNvSpPr txBox="1"/>
          <p:nvPr/>
        </p:nvSpPr>
        <p:spPr>
          <a:xfrm>
            <a:off x="3240844" y="2593634"/>
            <a:ext cx="7431484" cy="3873491"/>
          </a:xfrm>
          <a:prstGeom prst="rect">
            <a:avLst/>
          </a:prstGeom>
        </p:spPr>
        <p:txBody>
          <a:bodyPr lIns="0" tIns="0" rIns="0" bIns="0" rtlCol="0" anchor="t">
            <a:spAutoFit/>
          </a:bodyPr>
          <a:lstStyle/>
          <a:p>
            <a:pPr marL="1079546" lvl="1" indent="-539773" algn="l">
              <a:lnSpc>
                <a:spcPts val="7750"/>
              </a:lnSpc>
              <a:buAutoNum type="arabicPeriod"/>
            </a:pPr>
            <a:r>
              <a:rPr lang="en-US" sz="5000" spc="-210">
                <a:solidFill>
                  <a:srgbClr val="3139A8"/>
                </a:solidFill>
                <a:latin typeface="Quicksand"/>
                <a:ea typeface="Quicksand"/>
                <a:cs typeface="Quicksand"/>
                <a:sym typeface="Quicksand"/>
              </a:rPr>
              <a:t>Platform Independence</a:t>
            </a:r>
          </a:p>
          <a:p>
            <a:pPr marL="1079546" lvl="1" indent="-539773" algn="l">
              <a:lnSpc>
                <a:spcPts val="7750"/>
              </a:lnSpc>
              <a:buAutoNum type="arabicPeriod"/>
            </a:pPr>
            <a:r>
              <a:rPr lang="en-US" sz="5000" spc="-210">
                <a:solidFill>
                  <a:srgbClr val="3139A8"/>
                </a:solidFill>
                <a:latin typeface="Quicksand"/>
                <a:ea typeface="Quicksand"/>
                <a:cs typeface="Quicksand"/>
                <a:sym typeface="Quicksand"/>
              </a:rPr>
              <a:t>Unified Model</a:t>
            </a:r>
          </a:p>
          <a:p>
            <a:pPr marL="1079546" lvl="1" indent="-539773" algn="l">
              <a:lnSpc>
                <a:spcPts val="7750"/>
              </a:lnSpc>
              <a:buAutoNum type="arabicPeriod"/>
            </a:pPr>
            <a:r>
              <a:rPr lang="en-US" sz="5000" spc="-210">
                <a:solidFill>
                  <a:srgbClr val="3139A8"/>
                </a:solidFill>
                <a:latin typeface="Quicksand"/>
                <a:ea typeface="Quicksand"/>
                <a:cs typeface="Quicksand"/>
                <a:sym typeface="Quicksand"/>
              </a:rPr>
              <a:t>Scalability</a:t>
            </a:r>
          </a:p>
          <a:p>
            <a:pPr marL="1079546" lvl="1" indent="-539773" algn="l">
              <a:lnSpc>
                <a:spcPts val="7750"/>
              </a:lnSpc>
              <a:buAutoNum type="arabicPeriod"/>
            </a:pPr>
            <a:r>
              <a:rPr lang="en-US" sz="5000" spc="-210">
                <a:solidFill>
                  <a:srgbClr val="3139A8"/>
                </a:solidFill>
                <a:latin typeface="Quicksand"/>
                <a:ea typeface="Quicksand"/>
                <a:cs typeface="Quicksand"/>
                <a:sym typeface="Quicksand"/>
              </a:rPr>
              <a:t>Flexibility</a:t>
            </a:r>
          </a:p>
        </p:txBody>
      </p:sp>
      <p:sp>
        <p:nvSpPr>
          <p:cNvPr id="5" name="TextBox 5"/>
          <p:cNvSpPr txBox="1"/>
          <p:nvPr/>
        </p:nvSpPr>
        <p:spPr>
          <a:xfrm>
            <a:off x="17259300" y="9201150"/>
            <a:ext cx="152400" cy="209550"/>
          </a:xfrm>
          <a:prstGeom prst="rect">
            <a:avLst/>
          </a:prstGeom>
        </p:spPr>
        <p:txBody>
          <a:bodyPr wrap="none" lIns="0" tIns="0" rIns="0" bIns="0" rtlCol="0" anchor="t">
            <a:spAutoFit/>
          </a:bodyPr>
          <a:lstStyle/>
          <a:p>
            <a:pPr algn="ctr">
              <a:lnSpc>
                <a:spcPts val="3919"/>
              </a:lnSpc>
              <a:spcBef>
                <a:spcPct val="0"/>
              </a:spcBef>
            </a:pPr>
            <a:r>
              <a:rPr lang="en-US" sz="2799">
                <a:solidFill>
                  <a:srgbClr val="3139A8"/>
                </a:solidFill>
                <a:latin typeface="Noto Serif Display"/>
                <a:ea typeface="Noto Serif Display"/>
                <a:cs typeface="Noto Serif Display"/>
                <a:sym typeface="Noto Serif Display"/>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sp>
        <p:nvSpPr>
          <p:cNvPr id="2" name="Freeform 2"/>
          <p:cNvSpPr/>
          <p:nvPr/>
        </p:nvSpPr>
        <p:spPr>
          <a:xfrm>
            <a:off x="1511007" y="1656421"/>
            <a:ext cx="15265987" cy="7766571"/>
          </a:xfrm>
          <a:prstGeom prst="roundRect">
            <a:avLst>
              <a:gd name="adj" fmla="val 3735"/>
            </a:avLst>
          </a:prstGeom>
          <a:blipFill>
            <a:blip r:embed="rId3"/>
            <a:stretch>
              <a:fillRect/>
            </a:stretch>
          </a:blipFill>
        </p:spPr>
        <p:txBody>
          <a:bodyPr/>
          <a:lstStyle/>
          <a:p>
            <a:endParaRPr lang="en-US"/>
          </a:p>
        </p:txBody>
      </p:sp>
      <p:sp>
        <p:nvSpPr>
          <p:cNvPr id="3" name="TextBox 3"/>
          <p:cNvSpPr txBox="1"/>
          <p:nvPr/>
        </p:nvSpPr>
        <p:spPr>
          <a:xfrm>
            <a:off x="655761" y="412556"/>
            <a:ext cx="16976479" cy="883920"/>
          </a:xfrm>
          <a:prstGeom prst="rect">
            <a:avLst/>
          </a:prstGeom>
        </p:spPr>
        <p:txBody>
          <a:bodyPr lIns="0" tIns="0" rIns="0" bIns="0" rtlCol="0" anchor="t">
            <a:spAutoFit/>
          </a:bodyPr>
          <a:lstStyle/>
          <a:p>
            <a:pPr marL="0" lvl="0" indent="0" algn="ctr">
              <a:lnSpc>
                <a:spcPts val="6840"/>
              </a:lnSpc>
            </a:pPr>
            <a:r>
              <a:rPr lang="en-US" sz="6000" b="1" spc="-252">
                <a:solidFill>
                  <a:srgbClr val="FFFFFF"/>
                </a:solidFill>
                <a:latin typeface="Be Vietnam Ultra-Bold"/>
                <a:ea typeface="Be Vietnam Ultra-Bold"/>
                <a:cs typeface="Be Vietnam Ultra-Bold"/>
                <a:sym typeface="Be Vietnam Ultra-Bold"/>
              </a:rPr>
              <a:t>THÀNH PHẦN TRONG APACHE BEAM PIPELINE</a:t>
            </a:r>
          </a:p>
        </p:txBody>
      </p:sp>
      <p:sp>
        <p:nvSpPr>
          <p:cNvPr id="4" name="TextBox 4"/>
          <p:cNvSpPr txBox="1"/>
          <p:nvPr/>
        </p:nvSpPr>
        <p:spPr>
          <a:xfrm>
            <a:off x="17235312" y="9210675"/>
            <a:ext cx="200376" cy="361830"/>
          </a:xfrm>
          <a:prstGeom prst="rect">
            <a:avLst/>
          </a:prstGeom>
        </p:spPr>
        <p:txBody>
          <a:bodyPr wrap="none" lIns="0" tIns="0" rIns="0" bIns="0" rtlCol="0" anchor="t">
            <a:spAutoFit/>
          </a:bodyPr>
          <a:lstStyle/>
          <a:p>
            <a:pPr algn="ctr">
              <a:lnSpc>
                <a:spcPts val="2800"/>
              </a:lnSpc>
              <a:spcBef>
                <a:spcPct val="0"/>
              </a:spcBef>
            </a:pPr>
            <a:r>
              <a:rPr lang="en-US" sz="2800">
                <a:solidFill>
                  <a:srgbClr val="000000"/>
                </a:solidFill>
                <a:latin typeface="Noto Serif Display"/>
                <a:ea typeface="Noto Serif Display"/>
                <a:cs typeface="Noto Serif Display"/>
                <a:sym typeface="Noto Serif Display"/>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sp>
        <p:nvSpPr>
          <p:cNvPr id="2" name="Freeform 2"/>
          <p:cNvSpPr/>
          <p:nvPr/>
        </p:nvSpPr>
        <p:spPr>
          <a:xfrm>
            <a:off x="4059970" y="1629851"/>
            <a:ext cx="10168060" cy="8325099"/>
          </a:xfrm>
          <a:prstGeom prst="roundRect">
            <a:avLst>
              <a:gd name="adj" fmla="val 3883"/>
            </a:avLst>
          </a:prstGeom>
          <a:blipFill>
            <a:blip r:embed="rId3"/>
            <a:stretch>
              <a:fillRect/>
            </a:stretch>
          </a:blipFill>
        </p:spPr>
        <p:txBody>
          <a:bodyPr/>
          <a:lstStyle/>
          <a:p>
            <a:endParaRPr lang="en-US"/>
          </a:p>
        </p:txBody>
      </p:sp>
      <p:sp>
        <p:nvSpPr>
          <p:cNvPr id="3" name="TextBox 3"/>
          <p:cNvSpPr txBox="1"/>
          <p:nvPr/>
        </p:nvSpPr>
        <p:spPr>
          <a:xfrm>
            <a:off x="655761" y="412556"/>
            <a:ext cx="16976479" cy="883920"/>
          </a:xfrm>
          <a:prstGeom prst="rect">
            <a:avLst/>
          </a:prstGeom>
        </p:spPr>
        <p:txBody>
          <a:bodyPr lIns="0" tIns="0" rIns="0" bIns="0" rtlCol="0" anchor="t">
            <a:spAutoFit/>
          </a:bodyPr>
          <a:lstStyle/>
          <a:p>
            <a:pPr marL="0" lvl="0" indent="0" algn="ctr">
              <a:lnSpc>
                <a:spcPts val="6840"/>
              </a:lnSpc>
            </a:pPr>
            <a:r>
              <a:rPr lang="en-US" sz="6000" b="1" spc="-252">
                <a:solidFill>
                  <a:srgbClr val="FFFFFF"/>
                </a:solidFill>
                <a:latin typeface="Be Vietnam Ultra-Bold"/>
                <a:ea typeface="Be Vietnam Ultra-Bold"/>
                <a:cs typeface="Be Vietnam Ultra-Bold"/>
                <a:sym typeface="Be Vietnam Ultra-Bold"/>
              </a:rPr>
              <a:t>CÁCH HOẠT ĐỘNG CỦA BEAM PIPELINE</a:t>
            </a:r>
          </a:p>
        </p:txBody>
      </p:sp>
      <p:sp>
        <p:nvSpPr>
          <p:cNvPr id="4" name="TextBox 4"/>
          <p:cNvSpPr txBox="1"/>
          <p:nvPr/>
        </p:nvSpPr>
        <p:spPr>
          <a:xfrm>
            <a:off x="17235312" y="9210675"/>
            <a:ext cx="200376" cy="361830"/>
          </a:xfrm>
          <a:prstGeom prst="rect">
            <a:avLst/>
          </a:prstGeom>
        </p:spPr>
        <p:txBody>
          <a:bodyPr wrap="none" lIns="0" tIns="0" rIns="0" bIns="0" rtlCol="0" anchor="t">
            <a:spAutoFit/>
          </a:bodyPr>
          <a:lstStyle/>
          <a:p>
            <a:pPr algn="ctr">
              <a:lnSpc>
                <a:spcPts val="2800"/>
              </a:lnSpc>
              <a:spcBef>
                <a:spcPct val="0"/>
              </a:spcBef>
            </a:pPr>
            <a:r>
              <a:rPr lang="en-US" sz="2800" dirty="0">
                <a:solidFill>
                  <a:srgbClr val="000000"/>
                </a:solidFill>
                <a:latin typeface="Noto Serif Display"/>
                <a:ea typeface="Noto Serif Display"/>
                <a:cs typeface="Noto Serif Display"/>
                <a:sym typeface="Noto Serif Displ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2548</Words>
  <Application>Microsoft Office PowerPoint</Application>
  <PresentationFormat>Custom</PresentationFormat>
  <Paragraphs>342</Paragraphs>
  <Slides>35</Slides>
  <Notes>15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Be Vietnam</vt:lpstr>
      <vt:lpstr>Quicksand Medium</vt:lpstr>
      <vt:lpstr>Quicksand</vt:lpstr>
      <vt:lpstr>Noto Serif Display</vt:lpstr>
      <vt:lpstr>Be Vietnam Ultra-Bold</vt:lpstr>
      <vt:lpstr>Open Sans Extra Bold</vt:lpstr>
      <vt:lpstr>Quicksand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seminar-c5</dc:title>
  <cp:lastModifiedBy>Trương Vĩnh Thuận</cp:lastModifiedBy>
  <cp:revision>1</cp:revision>
  <dcterms:created xsi:type="dcterms:W3CDTF">2006-08-16T00:00:00Z</dcterms:created>
  <dcterms:modified xsi:type="dcterms:W3CDTF">2024-12-07T12:25:50Z</dcterms:modified>
  <dc:identifier>DAGXjrgmqCA</dc:identifier>
</cp:coreProperties>
</file>